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9850" cx="9144000"/>
  <p:notesSz cx="9144000" cy="5149850"/>
  <p:embeddedFontLst>
    <p:embeddedFont>
      <p:font typeface="Roboto"/>
      <p:regular r:id="rId48"/>
      <p:bold r:id="rId49"/>
      <p:italic r:id="rId50"/>
      <p:boldItalic r:id="rId51"/>
    </p:embeddedFont>
    <p:embeddedFont>
      <p:font typeface="Helvetica Neue"/>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72DDDA-688C-41C1-8558-E2E565618085}">
  <a:tblStyle styleId="{7272DDDA-688C-41C1-8558-E2E56561808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regular.fntdata"/><Relationship Id="rId47" Type="http://schemas.openxmlformats.org/officeDocument/2006/relationships/slide" Target="slides/slide41.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HelveticaNeue-bold.fntdata"/><Relationship Id="rId52" Type="http://schemas.openxmlformats.org/officeDocument/2006/relationships/font" Target="fonts/HelveticaNeue-regular.fntdata"/><Relationship Id="rId11" Type="http://schemas.openxmlformats.org/officeDocument/2006/relationships/slide" Target="slides/slide5.xml"/><Relationship Id="rId55" Type="http://schemas.openxmlformats.org/officeDocument/2006/relationships/font" Target="fonts/HelveticaNeue-boldItalic.fntdata"/><Relationship Id="rId10" Type="http://schemas.openxmlformats.org/officeDocument/2006/relationships/slide" Target="slides/slide4.xml"/><Relationship Id="rId54"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6225"/>
            <a:ext cx="6096300" cy="193117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6175"/>
            <a:ext cx="7315200" cy="23174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txBox="1"/>
          <p:nvPr>
            <p:ph idx="1" type="body"/>
          </p:nvPr>
        </p:nvSpPr>
        <p:spPr>
          <a:xfrm>
            <a:off x="914400" y="2446175"/>
            <a:ext cx="7315200" cy="2317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notes"/>
          <p:cNvSpPr/>
          <p:nvPr>
            <p:ph idx="2" type="sldImg"/>
          </p:nvPr>
        </p:nvSpPr>
        <p:spPr>
          <a:xfrm>
            <a:off x="1524300" y="386225"/>
            <a:ext cx="6096300" cy="1931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313d4a698_1_67: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a313d4a698_1_67: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341cff710_0_6: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341cff710_0_6: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341cff710_0_18: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341cff710_0_18: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341cff710_0_32: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341cff710_0_32: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a341cff710_0_39: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a341cff710_0_39: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a341cff710_0_47: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a341cff710_0_47: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341cff710_0_67: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341cff710_0_67: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341cff710_0_14: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2a341cff710_0_14: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c7996cf0a_0_36: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c7996cf0a_0_36: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c7996cf0a_0_55: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c7996cf0a_0_55: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a313d4a698_1_14: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56" name="Google Shape;56;g2a313d4a698_1_14: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c7996cf0a_0_44: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c7996cf0a_0_44: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c7996cf0a_0_63: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ec7996cf0a_0_63: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c7996cf0a_0_0: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c7996cf0a_0_0: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c7996cf0a_0_5: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c7996cf0a_0_5: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c7996cf0a_0_15: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c7996cf0a_0_15: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c7996cf0a_0_20: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c7996cf0a_0_20: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c7996cf0a_0_25: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ec7996cf0a_0_25: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339dd2c1b_1_1: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339dd2c1b_1_1: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c7996cf0a_0_99: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1ec7996cf0a_0_99: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914400" y="2446175"/>
            <a:ext cx="7315200" cy="2317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notes"/>
          <p:cNvSpPr/>
          <p:nvPr>
            <p:ph idx="2" type="sldImg"/>
          </p:nvPr>
        </p:nvSpPr>
        <p:spPr>
          <a:xfrm>
            <a:off x="1524300" y="386225"/>
            <a:ext cx="6096300" cy="1931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914400" y="2446175"/>
            <a:ext cx="7315200" cy="2317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notes"/>
          <p:cNvSpPr/>
          <p:nvPr>
            <p:ph idx="2" type="sldImg"/>
          </p:nvPr>
        </p:nvSpPr>
        <p:spPr>
          <a:xfrm>
            <a:off x="1524300" y="386225"/>
            <a:ext cx="6096300" cy="1931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a339dd2c1b_0_19: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g2a339dd2c1b_0_19: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txBox="1"/>
          <p:nvPr>
            <p:ph idx="1" type="body"/>
          </p:nvPr>
        </p:nvSpPr>
        <p:spPr>
          <a:xfrm>
            <a:off x="914400" y="2446175"/>
            <a:ext cx="7315200" cy="2317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notes"/>
          <p:cNvSpPr/>
          <p:nvPr>
            <p:ph idx="2" type="sldImg"/>
          </p:nvPr>
        </p:nvSpPr>
        <p:spPr>
          <a:xfrm>
            <a:off x="1524300" y="386225"/>
            <a:ext cx="6096300" cy="1931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339dd2c1b_0_46: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a339dd2c1b_0_46: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3581ce832_0_40: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a3581ce832_0_40: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339dd2c1b_0_37: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a339dd2c1b_0_37: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a339dd2c1b_0_54: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a339dd2c1b_0_54: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3581ce832_0_0: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a3581ce832_0_0: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a3581ce832_0_19: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a3581ce832_0_19: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3581ce832_0_25: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2a3581ce832_0_25: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1:notes"/>
          <p:cNvSpPr txBox="1"/>
          <p:nvPr>
            <p:ph idx="1" type="body"/>
          </p:nvPr>
        </p:nvSpPr>
        <p:spPr>
          <a:xfrm>
            <a:off x="914400" y="2446175"/>
            <a:ext cx="7315200" cy="2317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1:notes"/>
          <p:cNvSpPr/>
          <p:nvPr>
            <p:ph idx="2" type="sldImg"/>
          </p:nvPr>
        </p:nvSpPr>
        <p:spPr>
          <a:xfrm>
            <a:off x="1524300" y="386225"/>
            <a:ext cx="6096300" cy="1931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a341cff710_0_59: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68" name="Google Shape;68;g2a341cff710_0_59: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2:notes"/>
          <p:cNvSpPr txBox="1"/>
          <p:nvPr>
            <p:ph idx="1" type="body"/>
          </p:nvPr>
        </p:nvSpPr>
        <p:spPr>
          <a:xfrm>
            <a:off x="914400" y="2446175"/>
            <a:ext cx="7315200" cy="2317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notes"/>
          <p:cNvSpPr/>
          <p:nvPr>
            <p:ph idx="2" type="sldImg"/>
          </p:nvPr>
        </p:nvSpPr>
        <p:spPr>
          <a:xfrm>
            <a:off x="1524300" y="386225"/>
            <a:ext cx="6096300" cy="1931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3:notes"/>
          <p:cNvSpPr txBox="1"/>
          <p:nvPr>
            <p:ph idx="1" type="body"/>
          </p:nvPr>
        </p:nvSpPr>
        <p:spPr>
          <a:xfrm>
            <a:off x="914400" y="2446175"/>
            <a:ext cx="7315200" cy="23174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notes"/>
          <p:cNvSpPr/>
          <p:nvPr>
            <p:ph idx="2" type="sldImg"/>
          </p:nvPr>
        </p:nvSpPr>
        <p:spPr>
          <a:xfrm>
            <a:off x="1524300" y="386225"/>
            <a:ext cx="6096300" cy="19311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a313d4a698_1_0: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75" name="Google Shape;75;g2a313d4a698_1_0: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a313d4a698_1_27: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82" name="Google Shape;82;g2a313d4a698_1_27: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313d4a698_1_33: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313d4a698_1_33: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313d4a698_1_48: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313d4a698_1_48: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313d4a698_1_59:notes"/>
          <p:cNvSpPr/>
          <p:nvPr>
            <p:ph idx="2" type="sldImg"/>
          </p:nvPr>
        </p:nvSpPr>
        <p:spPr>
          <a:xfrm>
            <a:off x="1524300" y="386225"/>
            <a:ext cx="6096300" cy="1931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a313d4a698_1_59:notes"/>
          <p:cNvSpPr txBox="1"/>
          <p:nvPr>
            <p:ph idx="1" type="body"/>
          </p:nvPr>
        </p:nvSpPr>
        <p:spPr>
          <a:xfrm>
            <a:off x="914400" y="2446175"/>
            <a:ext cx="7315200" cy="23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bg>
      <p:bgPr>
        <a:solidFill>
          <a:schemeClr val="lt1"/>
        </a:solidFill>
      </p:bgPr>
    </p:bg>
    <p:spTree>
      <p:nvGrpSpPr>
        <p:cNvPr id="13" name="Shape 13"/>
        <p:cNvGrpSpPr/>
        <p:nvPr/>
      </p:nvGrpSpPr>
      <p:grpSpPr>
        <a:xfrm>
          <a:off x="0" y="0"/>
          <a:ext cx="0" cy="0"/>
          <a:chOff x="0" y="0"/>
          <a:chExt cx="0" cy="0"/>
        </a:xfrm>
      </p:grpSpPr>
      <p:pic>
        <p:nvPicPr>
          <p:cNvPr id="14" name="Google Shape;14;p2"/>
          <p:cNvPicPr preferRelativeResize="0"/>
          <p:nvPr/>
        </p:nvPicPr>
        <p:blipFill rotWithShape="1">
          <a:blip r:embed="rId2">
            <a:alphaModFix/>
          </a:blip>
          <a:srcRect b="0" l="0" r="0" t="0"/>
          <a:stretch/>
        </p:blipFill>
        <p:spPr>
          <a:xfrm>
            <a:off x="0" y="1634"/>
            <a:ext cx="9143631" cy="5142941"/>
          </a:xfrm>
          <a:prstGeom prst="rect">
            <a:avLst/>
          </a:prstGeom>
          <a:noFill/>
          <a:ln>
            <a:noFill/>
          </a:ln>
        </p:spPr>
      </p:pic>
      <p:pic>
        <p:nvPicPr>
          <p:cNvPr id="15" name="Google Shape;15;p2"/>
          <p:cNvPicPr preferRelativeResize="0"/>
          <p:nvPr/>
        </p:nvPicPr>
        <p:blipFill rotWithShape="1">
          <a:blip r:embed="rId3">
            <a:alphaModFix/>
          </a:blip>
          <a:srcRect b="0" l="0" r="0" t="0"/>
          <a:stretch/>
        </p:blipFill>
        <p:spPr>
          <a:xfrm>
            <a:off x="7529753" y="317331"/>
            <a:ext cx="1326959" cy="838085"/>
          </a:xfrm>
          <a:prstGeom prst="rect">
            <a:avLst/>
          </a:prstGeom>
          <a:noFill/>
          <a:ln>
            <a:noFill/>
          </a:ln>
        </p:spPr>
      </p:pic>
      <p:sp>
        <p:nvSpPr>
          <p:cNvPr id="16" name="Google Shape;16;p2"/>
          <p:cNvSpPr/>
          <p:nvPr/>
        </p:nvSpPr>
        <p:spPr>
          <a:xfrm>
            <a:off x="487438" y="3189068"/>
            <a:ext cx="573405" cy="635"/>
          </a:xfrm>
          <a:custGeom>
            <a:rect b="b" l="l" r="r" t="t"/>
            <a:pathLst>
              <a:path extrusionOk="0" h="635" w="573405">
                <a:moveTo>
                  <a:pt x="0" y="0"/>
                </a:moveTo>
                <a:lnTo>
                  <a:pt x="573125" y="355"/>
                </a:lnTo>
              </a:path>
            </a:pathLst>
          </a:custGeom>
          <a:noFill/>
          <a:ln cap="flat" cmpd="sng" w="284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7" name="Google Shape;17;p2"/>
          <p:cNvSpPr txBox="1"/>
          <p:nvPr>
            <p:ph idx="11" type="ftr"/>
          </p:nvPr>
        </p:nvSpPr>
        <p:spPr>
          <a:xfrm>
            <a:off x="3108960" y="4789360"/>
            <a:ext cx="2926080" cy="257492"/>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0" type="dt"/>
          </p:nvPr>
        </p:nvSpPr>
        <p:spPr>
          <a:xfrm>
            <a:off x="457200" y="4789360"/>
            <a:ext cx="2103120" cy="25749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32181" y="4912912"/>
            <a:ext cx="231140"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B1B1B1"/>
                </a:solidFill>
                <a:latin typeface="Calibri"/>
                <a:ea typeface="Calibri"/>
                <a:cs typeface="Calibri"/>
                <a:sym typeface="Calibri"/>
              </a:defRPr>
            </a:lvl1pPr>
            <a:lvl2pPr indent="0" lvl="1" marL="38100" marR="0" algn="l">
              <a:lnSpc>
                <a:spcPct val="103333"/>
              </a:lnSpc>
              <a:spcBef>
                <a:spcPts val="0"/>
              </a:spcBef>
              <a:buNone/>
              <a:defRPr b="0" i="0" sz="1200">
                <a:solidFill>
                  <a:srgbClr val="B1B1B1"/>
                </a:solidFill>
                <a:latin typeface="Calibri"/>
                <a:ea typeface="Calibri"/>
                <a:cs typeface="Calibri"/>
                <a:sym typeface="Calibri"/>
              </a:defRPr>
            </a:lvl2pPr>
            <a:lvl3pPr indent="0" lvl="2" marL="38100" marR="0" algn="l">
              <a:lnSpc>
                <a:spcPct val="103333"/>
              </a:lnSpc>
              <a:spcBef>
                <a:spcPts val="0"/>
              </a:spcBef>
              <a:buNone/>
              <a:defRPr b="0" i="0" sz="1200">
                <a:solidFill>
                  <a:srgbClr val="B1B1B1"/>
                </a:solidFill>
                <a:latin typeface="Calibri"/>
                <a:ea typeface="Calibri"/>
                <a:cs typeface="Calibri"/>
                <a:sym typeface="Calibri"/>
              </a:defRPr>
            </a:lvl3pPr>
            <a:lvl4pPr indent="0" lvl="3" marL="38100" marR="0" algn="l">
              <a:lnSpc>
                <a:spcPct val="103333"/>
              </a:lnSpc>
              <a:spcBef>
                <a:spcPts val="0"/>
              </a:spcBef>
              <a:buNone/>
              <a:defRPr b="0" i="0" sz="1200">
                <a:solidFill>
                  <a:srgbClr val="B1B1B1"/>
                </a:solidFill>
                <a:latin typeface="Calibri"/>
                <a:ea typeface="Calibri"/>
                <a:cs typeface="Calibri"/>
                <a:sym typeface="Calibri"/>
              </a:defRPr>
            </a:lvl4pPr>
            <a:lvl5pPr indent="0" lvl="4" marL="38100" marR="0" algn="l">
              <a:lnSpc>
                <a:spcPct val="103333"/>
              </a:lnSpc>
              <a:spcBef>
                <a:spcPts val="0"/>
              </a:spcBef>
              <a:buNone/>
              <a:defRPr b="0" i="0" sz="1200">
                <a:solidFill>
                  <a:srgbClr val="B1B1B1"/>
                </a:solidFill>
                <a:latin typeface="Calibri"/>
                <a:ea typeface="Calibri"/>
                <a:cs typeface="Calibri"/>
                <a:sym typeface="Calibri"/>
              </a:defRPr>
            </a:lvl5pPr>
            <a:lvl6pPr indent="0" lvl="5" marL="38100" marR="0" algn="l">
              <a:lnSpc>
                <a:spcPct val="103333"/>
              </a:lnSpc>
              <a:spcBef>
                <a:spcPts val="0"/>
              </a:spcBef>
              <a:buNone/>
              <a:defRPr b="0" i="0" sz="1200">
                <a:solidFill>
                  <a:srgbClr val="B1B1B1"/>
                </a:solidFill>
                <a:latin typeface="Calibri"/>
                <a:ea typeface="Calibri"/>
                <a:cs typeface="Calibri"/>
                <a:sym typeface="Calibri"/>
              </a:defRPr>
            </a:lvl6pPr>
            <a:lvl7pPr indent="0" lvl="6" marL="38100" marR="0" algn="l">
              <a:lnSpc>
                <a:spcPct val="103333"/>
              </a:lnSpc>
              <a:spcBef>
                <a:spcPts val="0"/>
              </a:spcBef>
              <a:buNone/>
              <a:defRPr b="0" i="0" sz="1200">
                <a:solidFill>
                  <a:srgbClr val="B1B1B1"/>
                </a:solidFill>
                <a:latin typeface="Calibri"/>
                <a:ea typeface="Calibri"/>
                <a:cs typeface="Calibri"/>
                <a:sym typeface="Calibri"/>
              </a:defRPr>
            </a:lvl7pPr>
            <a:lvl8pPr indent="0" lvl="7" marL="38100" marR="0" algn="l">
              <a:lnSpc>
                <a:spcPct val="103333"/>
              </a:lnSpc>
              <a:spcBef>
                <a:spcPts val="0"/>
              </a:spcBef>
              <a:buNone/>
              <a:defRPr b="0" i="0" sz="1200">
                <a:solidFill>
                  <a:srgbClr val="B1B1B1"/>
                </a:solidFill>
                <a:latin typeface="Calibri"/>
                <a:ea typeface="Calibri"/>
                <a:cs typeface="Calibri"/>
                <a:sym typeface="Calibri"/>
              </a:defRPr>
            </a:lvl8pPr>
            <a:lvl9pPr indent="0" lvl="8" marL="38100" marR="0" algn="l">
              <a:lnSpc>
                <a:spcPct val="103333"/>
              </a:lnSpc>
              <a:spcBef>
                <a:spcPts val="0"/>
              </a:spcBef>
              <a:buNone/>
              <a:defRPr b="0" i="0" sz="1200">
                <a:solidFill>
                  <a:srgbClr val="B1B1B1"/>
                </a:solidFill>
                <a:latin typeface="Calibri"/>
                <a:ea typeface="Calibri"/>
                <a:cs typeface="Calibri"/>
                <a:sym typeface="Calibri"/>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0" name="Shape 20"/>
        <p:cNvGrpSpPr/>
        <p:nvPr/>
      </p:nvGrpSpPr>
      <p:grpSpPr>
        <a:xfrm>
          <a:off x="0" y="0"/>
          <a:ext cx="0" cy="0"/>
          <a:chOff x="0" y="0"/>
          <a:chExt cx="0" cy="0"/>
        </a:xfrm>
      </p:grpSpPr>
      <p:sp>
        <p:nvSpPr>
          <p:cNvPr id="21" name="Google Shape;21;p3"/>
          <p:cNvSpPr/>
          <p:nvPr/>
        </p:nvSpPr>
        <p:spPr>
          <a:xfrm>
            <a:off x="-355" y="1266"/>
            <a:ext cx="9144000" cy="5143500"/>
          </a:xfrm>
          <a:custGeom>
            <a:rect b="b" l="l" r="r" t="t"/>
            <a:pathLst>
              <a:path extrusionOk="0" h="5143500" w="9144000">
                <a:moveTo>
                  <a:pt x="9143631" y="0"/>
                </a:moveTo>
                <a:lnTo>
                  <a:pt x="0" y="0"/>
                </a:lnTo>
                <a:lnTo>
                  <a:pt x="0" y="5143309"/>
                </a:lnTo>
                <a:lnTo>
                  <a:pt x="4572000" y="5143309"/>
                </a:lnTo>
                <a:lnTo>
                  <a:pt x="9143631" y="5143309"/>
                </a:lnTo>
                <a:lnTo>
                  <a:pt x="9143631" y="0"/>
                </a:lnTo>
                <a:close/>
              </a:path>
            </a:pathLst>
          </a:custGeom>
          <a:solidFill>
            <a:srgbClr val="163E73">
              <a:alpha val="84705"/>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 name="Google Shape;22;p3"/>
          <p:cNvSpPr/>
          <p:nvPr/>
        </p:nvSpPr>
        <p:spPr>
          <a:xfrm>
            <a:off x="-355" y="1266"/>
            <a:ext cx="9144000" cy="5143500"/>
          </a:xfrm>
          <a:custGeom>
            <a:rect b="b" l="l" r="r" t="t"/>
            <a:pathLst>
              <a:path extrusionOk="0" h="5143500" w="9144000">
                <a:moveTo>
                  <a:pt x="4572000" y="5143309"/>
                </a:moveTo>
                <a:lnTo>
                  <a:pt x="0" y="5143309"/>
                </a:lnTo>
                <a:lnTo>
                  <a:pt x="0" y="0"/>
                </a:lnTo>
                <a:lnTo>
                  <a:pt x="9143631" y="0"/>
                </a:lnTo>
                <a:lnTo>
                  <a:pt x="9143631" y="5143309"/>
                </a:lnTo>
                <a:lnTo>
                  <a:pt x="4572000" y="5143309"/>
                </a:lnTo>
                <a:close/>
              </a:path>
            </a:pathLst>
          </a:custGeom>
          <a:noFill/>
          <a:ln cap="flat" cmpd="sng" w="12575">
            <a:solidFill>
              <a:srgbClr val="31538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3" name="Google Shape;23;p3"/>
          <p:cNvPicPr preferRelativeResize="0"/>
          <p:nvPr/>
        </p:nvPicPr>
        <p:blipFill rotWithShape="1">
          <a:blip r:embed="rId2">
            <a:alphaModFix/>
          </a:blip>
          <a:srcRect b="0" l="0" r="0" t="0"/>
          <a:stretch/>
        </p:blipFill>
        <p:spPr>
          <a:xfrm>
            <a:off x="8749436" y="4769113"/>
            <a:ext cx="194043" cy="222834"/>
          </a:xfrm>
          <a:prstGeom prst="rect">
            <a:avLst/>
          </a:prstGeom>
          <a:noFill/>
          <a:ln>
            <a:noFill/>
          </a:ln>
        </p:spPr>
      </p:pic>
      <p:sp>
        <p:nvSpPr>
          <p:cNvPr id="24" name="Google Shape;24;p3"/>
          <p:cNvSpPr/>
          <p:nvPr/>
        </p:nvSpPr>
        <p:spPr>
          <a:xfrm>
            <a:off x="502564" y="3189068"/>
            <a:ext cx="573405" cy="635"/>
          </a:xfrm>
          <a:custGeom>
            <a:rect b="b" l="l" r="r" t="t"/>
            <a:pathLst>
              <a:path extrusionOk="0" h="635" w="573405">
                <a:moveTo>
                  <a:pt x="0" y="0"/>
                </a:moveTo>
                <a:lnTo>
                  <a:pt x="573112" y="355"/>
                </a:lnTo>
              </a:path>
            </a:pathLst>
          </a:custGeom>
          <a:noFill/>
          <a:ln cap="flat" cmpd="sng" w="284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 name="Google Shape;25;p3"/>
          <p:cNvSpPr txBox="1"/>
          <p:nvPr>
            <p:ph type="title"/>
          </p:nvPr>
        </p:nvSpPr>
        <p:spPr>
          <a:xfrm>
            <a:off x="464654" y="517407"/>
            <a:ext cx="8214690" cy="5283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3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1" type="ftr"/>
          </p:nvPr>
        </p:nvSpPr>
        <p:spPr>
          <a:xfrm>
            <a:off x="3108960" y="4789360"/>
            <a:ext cx="2926080" cy="257492"/>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0" type="dt"/>
          </p:nvPr>
        </p:nvSpPr>
        <p:spPr>
          <a:xfrm>
            <a:off x="457200" y="4789360"/>
            <a:ext cx="2103120" cy="25749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132181" y="4912912"/>
            <a:ext cx="231140"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B1B1B1"/>
                </a:solidFill>
                <a:latin typeface="Calibri"/>
                <a:ea typeface="Calibri"/>
                <a:cs typeface="Calibri"/>
                <a:sym typeface="Calibri"/>
              </a:defRPr>
            </a:lvl1pPr>
            <a:lvl2pPr indent="0" lvl="1" marL="38100" marR="0" algn="l">
              <a:lnSpc>
                <a:spcPct val="103333"/>
              </a:lnSpc>
              <a:spcBef>
                <a:spcPts val="0"/>
              </a:spcBef>
              <a:buNone/>
              <a:defRPr b="0" i="0" sz="1200">
                <a:solidFill>
                  <a:srgbClr val="B1B1B1"/>
                </a:solidFill>
                <a:latin typeface="Calibri"/>
                <a:ea typeface="Calibri"/>
                <a:cs typeface="Calibri"/>
                <a:sym typeface="Calibri"/>
              </a:defRPr>
            </a:lvl2pPr>
            <a:lvl3pPr indent="0" lvl="2" marL="38100" marR="0" algn="l">
              <a:lnSpc>
                <a:spcPct val="103333"/>
              </a:lnSpc>
              <a:spcBef>
                <a:spcPts val="0"/>
              </a:spcBef>
              <a:buNone/>
              <a:defRPr b="0" i="0" sz="1200">
                <a:solidFill>
                  <a:srgbClr val="B1B1B1"/>
                </a:solidFill>
                <a:latin typeface="Calibri"/>
                <a:ea typeface="Calibri"/>
                <a:cs typeface="Calibri"/>
                <a:sym typeface="Calibri"/>
              </a:defRPr>
            </a:lvl3pPr>
            <a:lvl4pPr indent="0" lvl="3" marL="38100" marR="0" algn="l">
              <a:lnSpc>
                <a:spcPct val="103333"/>
              </a:lnSpc>
              <a:spcBef>
                <a:spcPts val="0"/>
              </a:spcBef>
              <a:buNone/>
              <a:defRPr b="0" i="0" sz="1200">
                <a:solidFill>
                  <a:srgbClr val="B1B1B1"/>
                </a:solidFill>
                <a:latin typeface="Calibri"/>
                <a:ea typeface="Calibri"/>
                <a:cs typeface="Calibri"/>
                <a:sym typeface="Calibri"/>
              </a:defRPr>
            </a:lvl4pPr>
            <a:lvl5pPr indent="0" lvl="4" marL="38100" marR="0" algn="l">
              <a:lnSpc>
                <a:spcPct val="103333"/>
              </a:lnSpc>
              <a:spcBef>
                <a:spcPts val="0"/>
              </a:spcBef>
              <a:buNone/>
              <a:defRPr b="0" i="0" sz="1200">
                <a:solidFill>
                  <a:srgbClr val="B1B1B1"/>
                </a:solidFill>
                <a:latin typeface="Calibri"/>
                <a:ea typeface="Calibri"/>
                <a:cs typeface="Calibri"/>
                <a:sym typeface="Calibri"/>
              </a:defRPr>
            </a:lvl5pPr>
            <a:lvl6pPr indent="0" lvl="5" marL="38100" marR="0" algn="l">
              <a:lnSpc>
                <a:spcPct val="103333"/>
              </a:lnSpc>
              <a:spcBef>
                <a:spcPts val="0"/>
              </a:spcBef>
              <a:buNone/>
              <a:defRPr b="0" i="0" sz="1200">
                <a:solidFill>
                  <a:srgbClr val="B1B1B1"/>
                </a:solidFill>
                <a:latin typeface="Calibri"/>
                <a:ea typeface="Calibri"/>
                <a:cs typeface="Calibri"/>
                <a:sym typeface="Calibri"/>
              </a:defRPr>
            </a:lvl6pPr>
            <a:lvl7pPr indent="0" lvl="6" marL="38100" marR="0" algn="l">
              <a:lnSpc>
                <a:spcPct val="103333"/>
              </a:lnSpc>
              <a:spcBef>
                <a:spcPts val="0"/>
              </a:spcBef>
              <a:buNone/>
              <a:defRPr b="0" i="0" sz="1200">
                <a:solidFill>
                  <a:srgbClr val="B1B1B1"/>
                </a:solidFill>
                <a:latin typeface="Calibri"/>
                <a:ea typeface="Calibri"/>
                <a:cs typeface="Calibri"/>
                <a:sym typeface="Calibri"/>
              </a:defRPr>
            </a:lvl7pPr>
            <a:lvl8pPr indent="0" lvl="7" marL="38100" marR="0" algn="l">
              <a:lnSpc>
                <a:spcPct val="103333"/>
              </a:lnSpc>
              <a:spcBef>
                <a:spcPts val="0"/>
              </a:spcBef>
              <a:buNone/>
              <a:defRPr b="0" i="0" sz="1200">
                <a:solidFill>
                  <a:srgbClr val="B1B1B1"/>
                </a:solidFill>
                <a:latin typeface="Calibri"/>
                <a:ea typeface="Calibri"/>
                <a:cs typeface="Calibri"/>
                <a:sym typeface="Calibri"/>
              </a:defRPr>
            </a:lvl8pPr>
            <a:lvl9pPr indent="0" lvl="8" marL="38100" marR="0" algn="l">
              <a:lnSpc>
                <a:spcPct val="103333"/>
              </a:lnSpc>
              <a:spcBef>
                <a:spcPts val="0"/>
              </a:spcBef>
              <a:buNone/>
              <a:defRPr b="0" i="0" sz="1200">
                <a:solidFill>
                  <a:srgbClr val="B1B1B1"/>
                </a:solidFill>
                <a:latin typeface="Calibri"/>
                <a:ea typeface="Calibri"/>
                <a:cs typeface="Calibri"/>
                <a:sym typeface="Calibri"/>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 name="Shape 29"/>
        <p:cNvGrpSpPr/>
        <p:nvPr/>
      </p:nvGrpSpPr>
      <p:grpSpPr>
        <a:xfrm>
          <a:off x="0" y="0"/>
          <a:ext cx="0" cy="0"/>
          <a:chOff x="0" y="0"/>
          <a:chExt cx="0" cy="0"/>
        </a:xfrm>
      </p:grpSpPr>
      <p:sp>
        <p:nvSpPr>
          <p:cNvPr id="30" name="Google Shape;30;p4"/>
          <p:cNvSpPr txBox="1"/>
          <p:nvPr>
            <p:ph type="title"/>
          </p:nvPr>
        </p:nvSpPr>
        <p:spPr>
          <a:xfrm>
            <a:off x="464654" y="517407"/>
            <a:ext cx="8214690" cy="5283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3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464654" y="1250941"/>
            <a:ext cx="7880350" cy="107632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1100">
                <a:solidFill>
                  <a:schemeClr val="dk1"/>
                </a:solidFill>
                <a:latin typeface="Trebuchet MS"/>
                <a:ea typeface="Trebuchet MS"/>
                <a:cs typeface="Trebuchet MS"/>
                <a:sym typeface="Trebuchet M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4"/>
          <p:cNvSpPr txBox="1"/>
          <p:nvPr>
            <p:ph idx="11" type="ftr"/>
          </p:nvPr>
        </p:nvSpPr>
        <p:spPr>
          <a:xfrm>
            <a:off x="3108960" y="4789360"/>
            <a:ext cx="2926080" cy="257492"/>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0" type="dt"/>
          </p:nvPr>
        </p:nvSpPr>
        <p:spPr>
          <a:xfrm>
            <a:off x="457200" y="4789360"/>
            <a:ext cx="2103120" cy="25749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132181" y="4912912"/>
            <a:ext cx="231140"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B1B1B1"/>
                </a:solidFill>
                <a:latin typeface="Calibri"/>
                <a:ea typeface="Calibri"/>
                <a:cs typeface="Calibri"/>
                <a:sym typeface="Calibri"/>
              </a:defRPr>
            </a:lvl1pPr>
            <a:lvl2pPr indent="0" lvl="1" marL="38100" marR="0" algn="l">
              <a:lnSpc>
                <a:spcPct val="103333"/>
              </a:lnSpc>
              <a:spcBef>
                <a:spcPts val="0"/>
              </a:spcBef>
              <a:buNone/>
              <a:defRPr b="0" i="0" sz="1200">
                <a:solidFill>
                  <a:srgbClr val="B1B1B1"/>
                </a:solidFill>
                <a:latin typeface="Calibri"/>
                <a:ea typeface="Calibri"/>
                <a:cs typeface="Calibri"/>
                <a:sym typeface="Calibri"/>
              </a:defRPr>
            </a:lvl2pPr>
            <a:lvl3pPr indent="0" lvl="2" marL="38100" marR="0" algn="l">
              <a:lnSpc>
                <a:spcPct val="103333"/>
              </a:lnSpc>
              <a:spcBef>
                <a:spcPts val="0"/>
              </a:spcBef>
              <a:buNone/>
              <a:defRPr b="0" i="0" sz="1200">
                <a:solidFill>
                  <a:srgbClr val="B1B1B1"/>
                </a:solidFill>
                <a:latin typeface="Calibri"/>
                <a:ea typeface="Calibri"/>
                <a:cs typeface="Calibri"/>
                <a:sym typeface="Calibri"/>
              </a:defRPr>
            </a:lvl3pPr>
            <a:lvl4pPr indent="0" lvl="3" marL="38100" marR="0" algn="l">
              <a:lnSpc>
                <a:spcPct val="103333"/>
              </a:lnSpc>
              <a:spcBef>
                <a:spcPts val="0"/>
              </a:spcBef>
              <a:buNone/>
              <a:defRPr b="0" i="0" sz="1200">
                <a:solidFill>
                  <a:srgbClr val="B1B1B1"/>
                </a:solidFill>
                <a:latin typeface="Calibri"/>
                <a:ea typeface="Calibri"/>
                <a:cs typeface="Calibri"/>
                <a:sym typeface="Calibri"/>
              </a:defRPr>
            </a:lvl4pPr>
            <a:lvl5pPr indent="0" lvl="4" marL="38100" marR="0" algn="l">
              <a:lnSpc>
                <a:spcPct val="103333"/>
              </a:lnSpc>
              <a:spcBef>
                <a:spcPts val="0"/>
              </a:spcBef>
              <a:buNone/>
              <a:defRPr b="0" i="0" sz="1200">
                <a:solidFill>
                  <a:srgbClr val="B1B1B1"/>
                </a:solidFill>
                <a:latin typeface="Calibri"/>
                <a:ea typeface="Calibri"/>
                <a:cs typeface="Calibri"/>
                <a:sym typeface="Calibri"/>
              </a:defRPr>
            </a:lvl5pPr>
            <a:lvl6pPr indent="0" lvl="5" marL="38100" marR="0" algn="l">
              <a:lnSpc>
                <a:spcPct val="103333"/>
              </a:lnSpc>
              <a:spcBef>
                <a:spcPts val="0"/>
              </a:spcBef>
              <a:buNone/>
              <a:defRPr b="0" i="0" sz="1200">
                <a:solidFill>
                  <a:srgbClr val="B1B1B1"/>
                </a:solidFill>
                <a:latin typeface="Calibri"/>
                <a:ea typeface="Calibri"/>
                <a:cs typeface="Calibri"/>
                <a:sym typeface="Calibri"/>
              </a:defRPr>
            </a:lvl6pPr>
            <a:lvl7pPr indent="0" lvl="6" marL="38100" marR="0" algn="l">
              <a:lnSpc>
                <a:spcPct val="103333"/>
              </a:lnSpc>
              <a:spcBef>
                <a:spcPts val="0"/>
              </a:spcBef>
              <a:buNone/>
              <a:defRPr b="0" i="0" sz="1200">
                <a:solidFill>
                  <a:srgbClr val="B1B1B1"/>
                </a:solidFill>
                <a:latin typeface="Calibri"/>
                <a:ea typeface="Calibri"/>
                <a:cs typeface="Calibri"/>
                <a:sym typeface="Calibri"/>
              </a:defRPr>
            </a:lvl7pPr>
            <a:lvl8pPr indent="0" lvl="7" marL="38100" marR="0" algn="l">
              <a:lnSpc>
                <a:spcPct val="103333"/>
              </a:lnSpc>
              <a:spcBef>
                <a:spcPts val="0"/>
              </a:spcBef>
              <a:buNone/>
              <a:defRPr b="0" i="0" sz="1200">
                <a:solidFill>
                  <a:srgbClr val="B1B1B1"/>
                </a:solidFill>
                <a:latin typeface="Calibri"/>
                <a:ea typeface="Calibri"/>
                <a:cs typeface="Calibri"/>
                <a:sym typeface="Calibri"/>
              </a:defRPr>
            </a:lvl8pPr>
            <a:lvl9pPr indent="0" lvl="8" marL="38100" marR="0" algn="l">
              <a:lnSpc>
                <a:spcPct val="103333"/>
              </a:lnSpc>
              <a:spcBef>
                <a:spcPts val="0"/>
              </a:spcBef>
              <a:buNone/>
              <a:defRPr b="0" i="0" sz="1200">
                <a:solidFill>
                  <a:srgbClr val="B1B1B1"/>
                </a:solidFill>
                <a:latin typeface="Calibri"/>
                <a:ea typeface="Calibri"/>
                <a:cs typeface="Calibri"/>
                <a:sym typeface="Calibri"/>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5" name="Shape 35"/>
        <p:cNvGrpSpPr/>
        <p:nvPr/>
      </p:nvGrpSpPr>
      <p:grpSpPr>
        <a:xfrm>
          <a:off x="0" y="0"/>
          <a:ext cx="0" cy="0"/>
          <a:chOff x="0" y="0"/>
          <a:chExt cx="0" cy="0"/>
        </a:xfrm>
      </p:grpSpPr>
      <p:sp>
        <p:nvSpPr>
          <p:cNvPr id="36" name="Google Shape;36;p5"/>
          <p:cNvSpPr txBox="1"/>
          <p:nvPr>
            <p:ph type="ctrTitle"/>
          </p:nvPr>
        </p:nvSpPr>
        <p:spPr>
          <a:xfrm>
            <a:off x="685800" y="1596453"/>
            <a:ext cx="7772400" cy="108146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subTitle"/>
          </p:nvPr>
        </p:nvSpPr>
        <p:spPr>
          <a:xfrm>
            <a:off x="1371600" y="2883916"/>
            <a:ext cx="6400800" cy="128746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108960" y="4789360"/>
            <a:ext cx="2926080" cy="257492"/>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0" type="dt"/>
          </p:nvPr>
        </p:nvSpPr>
        <p:spPr>
          <a:xfrm>
            <a:off x="457200" y="4789360"/>
            <a:ext cx="2103120" cy="25749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132181" y="4912912"/>
            <a:ext cx="231140"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B1B1B1"/>
                </a:solidFill>
                <a:latin typeface="Calibri"/>
                <a:ea typeface="Calibri"/>
                <a:cs typeface="Calibri"/>
                <a:sym typeface="Calibri"/>
              </a:defRPr>
            </a:lvl1pPr>
            <a:lvl2pPr indent="0" lvl="1" marL="38100" marR="0" algn="l">
              <a:lnSpc>
                <a:spcPct val="103333"/>
              </a:lnSpc>
              <a:spcBef>
                <a:spcPts val="0"/>
              </a:spcBef>
              <a:buNone/>
              <a:defRPr b="0" i="0" sz="1200">
                <a:solidFill>
                  <a:srgbClr val="B1B1B1"/>
                </a:solidFill>
                <a:latin typeface="Calibri"/>
                <a:ea typeface="Calibri"/>
                <a:cs typeface="Calibri"/>
                <a:sym typeface="Calibri"/>
              </a:defRPr>
            </a:lvl2pPr>
            <a:lvl3pPr indent="0" lvl="2" marL="38100" marR="0" algn="l">
              <a:lnSpc>
                <a:spcPct val="103333"/>
              </a:lnSpc>
              <a:spcBef>
                <a:spcPts val="0"/>
              </a:spcBef>
              <a:buNone/>
              <a:defRPr b="0" i="0" sz="1200">
                <a:solidFill>
                  <a:srgbClr val="B1B1B1"/>
                </a:solidFill>
                <a:latin typeface="Calibri"/>
                <a:ea typeface="Calibri"/>
                <a:cs typeface="Calibri"/>
                <a:sym typeface="Calibri"/>
              </a:defRPr>
            </a:lvl3pPr>
            <a:lvl4pPr indent="0" lvl="3" marL="38100" marR="0" algn="l">
              <a:lnSpc>
                <a:spcPct val="103333"/>
              </a:lnSpc>
              <a:spcBef>
                <a:spcPts val="0"/>
              </a:spcBef>
              <a:buNone/>
              <a:defRPr b="0" i="0" sz="1200">
                <a:solidFill>
                  <a:srgbClr val="B1B1B1"/>
                </a:solidFill>
                <a:latin typeface="Calibri"/>
                <a:ea typeface="Calibri"/>
                <a:cs typeface="Calibri"/>
                <a:sym typeface="Calibri"/>
              </a:defRPr>
            </a:lvl4pPr>
            <a:lvl5pPr indent="0" lvl="4" marL="38100" marR="0" algn="l">
              <a:lnSpc>
                <a:spcPct val="103333"/>
              </a:lnSpc>
              <a:spcBef>
                <a:spcPts val="0"/>
              </a:spcBef>
              <a:buNone/>
              <a:defRPr b="0" i="0" sz="1200">
                <a:solidFill>
                  <a:srgbClr val="B1B1B1"/>
                </a:solidFill>
                <a:latin typeface="Calibri"/>
                <a:ea typeface="Calibri"/>
                <a:cs typeface="Calibri"/>
                <a:sym typeface="Calibri"/>
              </a:defRPr>
            </a:lvl5pPr>
            <a:lvl6pPr indent="0" lvl="5" marL="38100" marR="0" algn="l">
              <a:lnSpc>
                <a:spcPct val="103333"/>
              </a:lnSpc>
              <a:spcBef>
                <a:spcPts val="0"/>
              </a:spcBef>
              <a:buNone/>
              <a:defRPr b="0" i="0" sz="1200">
                <a:solidFill>
                  <a:srgbClr val="B1B1B1"/>
                </a:solidFill>
                <a:latin typeface="Calibri"/>
                <a:ea typeface="Calibri"/>
                <a:cs typeface="Calibri"/>
                <a:sym typeface="Calibri"/>
              </a:defRPr>
            </a:lvl6pPr>
            <a:lvl7pPr indent="0" lvl="6" marL="38100" marR="0" algn="l">
              <a:lnSpc>
                <a:spcPct val="103333"/>
              </a:lnSpc>
              <a:spcBef>
                <a:spcPts val="0"/>
              </a:spcBef>
              <a:buNone/>
              <a:defRPr b="0" i="0" sz="1200">
                <a:solidFill>
                  <a:srgbClr val="B1B1B1"/>
                </a:solidFill>
                <a:latin typeface="Calibri"/>
                <a:ea typeface="Calibri"/>
                <a:cs typeface="Calibri"/>
                <a:sym typeface="Calibri"/>
              </a:defRPr>
            </a:lvl7pPr>
            <a:lvl8pPr indent="0" lvl="7" marL="38100" marR="0" algn="l">
              <a:lnSpc>
                <a:spcPct val="103333"/>
              </a:lnSpc>
              <a:spcBef>
                <a:spcPts val="0"/>
              </a:spcBef>
              <a:buNone/>
              <a:defRPr b="0" i="0" sz="1200">
                <a:solidFill>
                  <a:srgbClr val="B1B1B1"/>
                </a:solidFill>
                <a:latin typeface="Calibri"/>
                <a:ea typeface="Calibri"/>
                <a:cs typeface="Calibri"/>
                <a:sym typeface="Calibri"/>
              </a:defRPr>
            </a:lvl8pPr>
            <a:lvl9pPr indent="0" lvl="8" marL="38100" marR="0" algn="l">
              <a:lnSpc>
                <a:spcPct val="103333"/>
              </a:lnSpc>
              <a:spcBef>
                <a:spcPts val="0"/>
              </a:spcBef>
              <a:buNone/>
              <a:defRPr b="0" i="0" sz="1200">
                <a:solidFill>
                  <a:srgbClr val="B1B1B1"/>
                </a:solidFill>
                <a:latin typeface="Calibri"/>
                <a:ea typeface="Calibri"/>
                <a:cs typeface="Calibri"/>
                <a:sym typeface="Calibri"/>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1" name="Shape 41"/>
        <p:cNvGrpSpPr/>
        <p:nvPr/>
      </p:nvGrpSpPr>
      <p:grpSpPr>
        <a:xfrm>
          <a:off x="0" y="0"/>
          <a:ext cx="0" cy="0"/>
          <a:chOff x="0" y="0"/>
          <a:chExt cx="0" cy="0"/>
        </a:xfrm>
      </p:grpSpPr>
      <p:sp>
        <p:nvSpPr>
          <p:cNvPr id="42" name="Google Shape;42;p6"/>
          <p:cNvSpPr txBox="1"/>
          <p:nvPr>
            <p:ph type="title"/>
          </p:nvPr>
        </p:nvSpPr>
        <p:spPr>
          <a:xfrm>
            <a:off x="464654" y="517407"/>
            <a:ext cx="8214690" cy="52831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3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 type="body"/>
          </p:nvPr>
        </p:nvSpPr>
        <p:spPr>
          <a:xfrm>
            <a:off x="457200" y="1184465"/>
            <a:ext cx="3977640" cy="3398901"/>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6"/>
          <p:cNvSpPr txBox="1"/>
          <p:nvPr>
            <p:ph idx="2" type="body"/>
          </p:nvPr>
        </p:nvSpPr>
        <p:spPr>
          <a:xfrm>
            <a:off x="4709160" y="1184465"/>
            <a:ext cx="3977640" cy="3398901"/>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6"/>
          <p:cNvSpPr txBox="1"/>
          <p:nvPr>
            <p:ph idx="11" type="ftr"/>
          </p:nvPr>
        </p:nvSpPr>
        <p:spPr>
          <a:xfrm>
            <a:off x="3108960" y="4789360"/>
            <a:ext cx="2926080" cy="257492"/>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0" type="dt"/>
          </p:nvPr>
        </p:nvSpPr>
        <p:spPr>
          <a:xfrm>
            <a:off x="457200" y="4789360"/>
            <a:ext cx="2103120" cy="257492"/>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132181" y="4912912"/>
            <a:ext cx="231140" cy="177800"/>
          </a:xfrm>
          <a:prstGeom prst="rect">
            <a:avLst/>
          </a:prstGeom>
          <a:noFill/>
          <a:ln>
            <a:noFill/>
          </a:ln>
        </p:spPr>
        <p:txBody>
          <a:bodyPr anchorCtr="0" anchor="t" bIns="0" lIns="0" spcFirstLastPara="1" rIns="0" wrap="square" tIns="0">
            <a:spAutoFit/>
          </a:bodyPr>
          <a:lstStyle>
            <a:lvl1pPr indent="0" lvl="0" marL="38100" marR="0" algn="l">
              <a:lnSpc>
                <a:spcPct val="103333"/>
              </a:lnSpc>
              <a:spcBef>
                <a:spcPts val="0"/>
              </a:spcBef>
              <a:buNone/>
              <a:defRPr b="0" i="0" sz="1200">
                <a:solidFill>
                  <a:srgbClr val="B1B1B1"/>
                </a:solidFill>
                <a:latin typeface="Calibri"/>
                <a:ea typeface="Calibri"/>
                <a:cs typeface="Calibri"/>
                <a:sym typeface="Calibri"/>
              </a:defRPr>
            </a:lvl1pPr>
            <a:lvl2pPr indent="0" lvl="1" marL="38100" marR="0" algn="l">
              <a:lnSpc>
                <a:spcPct val="103333"/>
              </a:lnSpc>
              <a:spcBef>
                <a:spcPts val="0"/>
              </a:spcBef>
              <a:buNone/>
              <a:defRPr b="0" i="0" sz="1200">
                <a:solidFill>
                  <a:srgbClr val="B1B1B1"/>
                </a:solidFill>
                <a:latin typeface="Calibri"/>
                <a:ea typeface="Calibri"/>
                <a:cs typeface="Calibri"/>
                <a:sym typeface="Calibri"/>
              </a:defRPr>
            </a:lvl2pPr>
            <a:lvl3pPr indent="0" lvl="2" marL="38100" marR="0" algn="l">
              <a:lnSpc>
                <a:spcPct val="103333"/>
              </a:lnSpc>
              <a:spcBef>
                <a:spcPts val="0"/>
              </a:spcBef>
              <a:buNone/>
              <a:defRPr b="0" i="0" sz="1200">
                <a:solidFill>
                  <a:srgbClr val="B1B1B1"/>
                </a:solidFill>
                <a:latin typeface="Calibri"/>
                <a:ea typeface="Calibri"/>
                <a:cs typeface="Calibri"/>
                <a:sym typeface="Calibri"/>
              </a:defRPr>
            </a:lvl3pPr>
            <a:lvl4pPr indent="0" lvl="3" marL="38100" marR="0" algn="l">
              <a:lnSpc>
                <a:spcPct val="103333"/>
              </a:lnSpc>
              <a:spcBef>
                <a:spcPts val="0"/>
              </a:spcBef>
              <a:buNone/>
              <a:defRPr b="0" i="0" sz="1200">
                <a:solidFill>
                  <a:srgbClr val="B1B1B1"/>
                </a:solidFill>
                <a:latin typeface="Calibri"/>
                <a:ea typeface="Calibri"/>
                <a:cs typeface="Calibri"/>
                <a:sym typeface="Calibri"/>
              </a:defRPr>
            </a:lvl4pPr>
            <a:lvl5pPr indent="0" lvl="4" marL="38100" marR="0" algn="l">
              <a:lnSpc>
                <a:spcPct val="103333"/>
              </a:lnSpc>
              <a:spcBef>
                <a:spcPts val="0"/>
              </a:spcBef>
              <a:buNone/>
              <a:defRPr b="0" i="0" sz="1200">
                <a:solidFill>
                  <a:srgbClr val="B1B1B1"/>
                </a:solidFill>
                <a:latin typeface="Calibri"/>
                <a:ea typeface="Calibri"/>
                <a:cs typeface="Calibri"/>
                <a:sym typeface="Calibri"/>
              </a:defRPr>
            </a:lvl5pPr>
            <a:lvl6pPr indent="0" lvl="5" marL="38100" marR="0" algn="l">
              <a:lnSpc>
                <a:spcPct val="103333"/>
              </a:lnSpc>
              <a:spcBef>
                <a:spcPts val="0"/>
              </a:spcBef>
              <a:buNone/>
              <a:defRPr b="0" i="0" sz="1200">
                <a:solidFill>
                  <a:srgbClr val="B1B1B1"/>
                </a:solidFill>
                <a:latin typeface="Calibri"/>
                <a:ea typeface="Calibri"/>
                <a:cs typeface="Calibri"/>
                <a:sym typeface="Calibri"/>
              </a:defRPr>
            </a:lvl6pPr>
            <a:lvl7pPr indent="0" lvl="6" marL="38100" marR="0" algn="l">
              <a:lnSpc>
                <a:spcPct val="103333"/>
              </a:lnSpc>
              <a:spcBef>
                <a:spcPts val="0"/>
              </a:spcBef>
              <a:buNone/>
              <a:defRPr b="0" i="0" sz="1200">
                <a:solidFill>
                  <a:srgbClr val="B1B1B1"/>
                </a:solidFill>
                <a:latin typeface="Calibri"/>
                <a:ea typeface="Calibri"/>
                <a:cs typeface="Calibri"/>
                <a:sym typeface="Calibri"/>
              </a:defRPr>
            </a:lvl7pPr>
            <a:lvl8pPr indent="0" lvl="7" marL="38100" marR="0" algn="l">
              <a:lnSpc>
                <a:spcPct val="103333"/>
              </a:lnSpc>
              <a:spcBef>
                <a:spcPts val="0"/>
              </a:spcBef>
              <a:buNone/>
              <a:defRPr b="0" i="0" sz="1200">
                <a:solidFill>
                  <a:srgbClr val="B1B1B1"/>
                </a:solidFill>
                <a:latin typeface="Calibri"/>
                <a:ea typeface="Calibri"/>
                <a:cs typeface="Calibri"/>
                <a:sym typeface="Calibri"/>
              </a:defRPr>
            </a:lvl8pPr>
            <a:lvl9pPr indent="0" lvl="8" marL="38100" marR="0" algn="l">
              <a:lnSpc>
                <a:spcPct val="103333"/>
              </a:lnSpc>
              <a:spcBef>
                <a:spcPts val="0"/>
              </a:spcBef>
              <a:buNone/>
              <a:defRPr b="0" i="0" sz="1200">
                <a:solidFill>
                  <a:srgbClr val="B1B1B1"/>
                </a:solidFill>
                <a:latin typeface="Calibri"/>
                <a:ea typeface="Calibri"/>
                <a:cs typeface="Calibri"/>
                <a:sym typeface="Calibri"/>
              </a:defRPr>
            </a:lvl9pPr>
          </a:lstStyle>
          <a:p>
            <a:pPr indent="0" lvl="0" marL="3810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460082" y="470341"/>
            <a:ext cx="286385" cy="635"/>
          </a:xfrm>
          <a:custGeom>
            <a:rect b="b" l="l" r="r" t="t"/>
            <a:pathLst>
              <a:path extrusionOk="0" h="634" w="286384">
                <a:moveTo>
                  <a:pt x="0" y="0"/>
                </a:moveTo>
                <a:lnTo>
                  <a:pt x="286194" y="355"/>
                </a:lnTo>
              </a:path>
            </a:pathLst>
          </a:custGeom>
          <a:noFill/>
          <a:ln cap="flat" cmpd="sng" w="284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7" name="Google Shape;7;p1"/>
          <p:cNvPicPr preferRelativeResize="0"/>
          <p:nvPr/>
        </p:nvPicPr>
        <p:blipFill rotWithShape="1">
          <a:blip r:embed="rId1">
            <a:alphaModFix/>
          </a:blip>
          <a:srcRect b="0" l="0" r="0" t="0"/>
          <a:stretch/>
        </p:blipFill>
        <p:spPr>
          <a:xfrm>
            <a:off x="8749436" y="4769113"/>
            <a:ext cx="194043" cy="222834"/>
          </a:xfrm>
          <a:prstGeom prst="rect">
            <a:avLst/>
          </a:prstGeom>
          <a:noFill/>
          <a:ln>
            <a:noFill/>
          </a:ln>
        </p:spPr>
      </p:pic>
      <p:sp>
        <p:nvSpPr>
          <p:cNvPr id="8" name="Google Shape;8;p1"/>
          <p:cNvSpPr txBox="1"/>
          <p:nvPr>
            <p:ph type="title"/>
          </p:nvPr>
        </p:nvSpPr>
        <p:spPr>
          <a:xfrm>
            <a:off x="464654" y="517407"/>
            <a:ext cx="8214690" cy="52831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464654" y="1250941"/>
            <a:ext cx="7880350" cy="107632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1100" u="none" cap="none" strike="noStrike">
                <a:solidFill>
                  <a:schemeClr val="dk1"/>
                </a:solidFill>
                <a:latin typeface="Trebuchet MS"/>
                <a:ea typeface="Trebuchet MS"/>
                <a:cs typeface="Trebuchet MS"/>
                <a:sym typeface="Trebuchet MS"/>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0" name="Google Shape;10;p1"/>
          <p:cNvSpPr txBox="1"/>
          <p:nvPr>
            <p:ph idx="11" type="ftr"/>
          </p:nvPr>
        </p:nvSpPr>
        <p:spPr>
          <a:xfrm>
            <a:off x="3108960" y="4789360"/>
            <a:ext cx="2926080" cy="257492"/>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1" name="Google Shape;11;p1"/>
          <p:cNvSpPr txBox="1"/>
          <p:nvPr>
            <p:ph idx="10" type="dt"/>
          </p:nvPr>
        </p:nvSpPr>
        <p:spPr>
          <a:xfrm>
            <a:off x="457200" y="4789360"/>
            <a:ext cx="2103120" cy="257492"/>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2" name="Google Shape;12;p1"/>
          <p:cNvSpPr txBox="1"/>
          <p:nvPr>
            <p:ph idx="12" type="sldNum"/>
          </p:nvPr>
        </p:nvSpPr>
        <p:spPr>
          <a:xfrm>
            <a:off x="132181" y="4912912"/>
            <a:ext cx="231140" cy="177800"/>
          </a:xfrm>
          <a:prstGeom prst="rect">
            <a:avLst/>
          </a:prstGeom>
          <a:noFill/>
          <a:ln>
            <a:noFill/>
          </a:ln>
        </p:spPr>
        <p:txBody>
          <a:bodyPr anchorCtr="0" anchor="t" bIns="0" lIns="0" spcFirstLastPara="1" rIns="0" wrap="square" tIns="0">
            <a:spAutoFit/>
          </a:bodyPr>
          <a:lstStyle>
            <a:lvl1pPr indent="0" lvl="0" marL="38100" marR="0" rtl="0" algn="l">
              <a:lnSpc>
                <a:spcPct val="103333"/>
              </a:lnSpc>
              <a:spcBef>
                <a:spcPts val="0"/>
              </a:spcBef>
              <a:buNone/>
              <a:defRPr b="0" i="0" sz="1200" u="none">
                <a:solidFill>
                  <a:srgbClr val="B1B1B1"/>
                </a:solidFill>
                <a:latin typeface="Calibri"/>
                <a:ea typeface="Calibri"/>
                <a:cs typeface="Calibri"/>
                <a:sym typeface="Calibri"/>
              </a:defRPr>
            </a:lvl1pPr>
            <a:lvl2pPr indent="0" lvl="1" marL="38100" marR="0" rtl="0" algn="l">
              <a:lnSpc>
                <a:spcPct val="103333"/>
              </a:lnSpc>
              <a:spcBef>
                <a:spcPts val="0"/>
              </a:spcBef>
              <a:buNone/>
              <a:defRPr b="0" i="0" sz="1200" u="none">
                <a:solidFill>
                  <a:srgbClr val="B1B1B1"/>
                </a:solidFill>
                <a:latin typeface="Calibri"/>
                <a:ea typeface="Calibri"/>
                <a:cs typeface="Calibri"/>
                <a:sym typeface="Calibri"/>
              </a:defRPr>
            </a:lvl2pPr>
            <a:lvl3pPr indent="0" lvl="2" marL="38100" marR="0" rtl="0" algn="l">
              <a:lnSpc>
                <a:spcPct val="103333"/>
              </a:lnSpc>
              <a:spcBef>
                <a:spcPts val="0"/>
              </a:spcBef>
              <a:buNone/>
              <a:defRPr b="0" i="0" sz="1200" u="none">
                <a:solidFill>
                  <a:srgbClr val="B1B1B1"/>
                </a:solidFill>
                <a:latin typeface="Calibri"/>
                <a:ea typeface="Calibri"/>
                <a:cs typeface="Calibri"/>
                <a:sym typeface="Calibri"/>
              </a:defRPr>
            </a:lvl3pPr>
            <a:lvl4pPr indent="0" lvl="3" marL="38100" marR="0" rtl="0" algn="l">
              <a:lnSpc>
                <a:spcPct val="103333"/>
              </a:lnSpc>
              <a:spcBef>
                <a:spcPts val="0"/>
              </a:spcBef>
              <a:buNone/>
              <a:defRPr b="0" i="0" sz="1200" u="none">
                <a:solidFill>
                  <a:srgbClr val="B1B1B1"/>
                </a:solidFill>
                <a:latin typeface="Calibri"/>
                <a:ea typeface="Calibri"/>
                <a:cs typeface="Calibri"/>
                <a:sym typeface="Calibri"/>
              </a:defRPr>
            </a:lvl4pPr>
            <a:lvl5pPr indent="0" lvl="4" marL="38100" marR="0" rtl="0" algn="l">
              <a:lnSpc>
                <a:spcPct val="103333"/>
              </a:lnSpc>
              <a:spcBef>
                <a:spcPts val="0"/>
              </a:spcBef>
              <a:buNone/>
              <a:defRPr b="0" i="0" sz="1200" u="none">
                <a:solidFill>
                  <a:srgbClr val="B1B1B1"/>
                </a:solidFill>
                <a:latin typeface="Calibri"/>
                <a:ea typeface="Calibri"/>
                <a:cs typeface="Calibri"/>
                <a:sym typeface="Calibri"/>
              </a:defRPr>
            </a:lvl5pPr>
            <a:lvl6pPr indent="0" lvl="5" marL="38100" marR="0" rtl="0" algn="l">
              <a:lnSpc>
                <a:spcPct val="103333"/>
              </a:lnSpc>
              <a:spcBef>
                <a:spcPts val="0"/>
              </a:spcBef>
              <a:buNone/>
              <a:defRPr b="0" i="0" sz="1200" u="none">
                <a:solidFill>
                  <a:srgbClr val="B1B1B1"/>
                </a:solidFill>
                <a:latin typeface="Calibri"/>
                <a:ea typeface="Calibri"/>
                <a:cs typeface="Calibri"/>
                <a:sym typeface="Calibri"/>
              </a:defRPr>
            </a:lvl6pPr>
            <a:lvl7pPr indent="0" lvl="6" marL="38100" marR="0" rtl="0" algn="l">
              <a:lnSpc>
                <a:spcPct val="103333"/>
              </a:lnSpc>
              <a:spcBef>
                <a:spcPts val="0"/>
              </a:spcBef>
              <a:buNone/>
              <a:defRPr b="0" i="0" sz="1200" u="none">
                <a:solidFill>
                  <a:srgbClr val="B1B1B1"/>
                </a:solidFill>
                <a:latin typeface="Calibri"/>
                <a:ea typeface="Calibri"/>
                <a:cs typeface="Calibri"/>
                <a:sym typeface="Calibri"/>
              </a:defRPr>
            </a:lvl7pPr>
            <a:lvl8pPr indent="0" lvl="7" marL="38100" marR="0" rtl="0" algn="l">
              <a:lnSpc>
                <a:spcPct val="103333"/>
              </a:lnSpc>
              <a:spcBef>
                <a:spcPts val="0"/>
              </a:spcBef>
              <a:buNone/>
              <a:defRPr b="0" i="0" sz="1200" u="none">
                <a:solidFill>
                  <a:srgbClr val="B1B1B1"/>
                </a:solidFill>
                <a:latin typeface="Calibri"/>
                <a:ea typeface="Calibri"/>
                <a:cs typeface="Calibri"/>
                <a:sym typeface="Calibri"/>
              </a:defRPr>
            </a:lvl8pPr>
            <a:lvl9pPr indent="0" lvl="8" marL="38100" marR="0" rtl="0" algn="l">
              <a:lnSpc>
                <a:spcPct val="103333"/>
              </a:lnSpc>
              <a:spcBef>
                <a:spcPts val="0"/>
              </a:spcBef>
              <a:buNone/>
              <a:defRPr b="0" i="0" sz="1200" u="none">
                <a:solidFill>
                  <a:srgbClr val="B1B1B1"/>
                </a:solidFill>
                <a:latin typeface="Calibri"/>
                <a:ea typeface="Calibri"/>
                <a:cs typeface="Calibri"/>
                <a:sym typeface="Calibri"/>
              </a:defRPr>
            </a:lvl9pPr>
          </a:lstStyle>
          <a:p>
            <a:pPr indent="0" lvl="0" marL="38100" rtl="0" algn="l">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en.wikipedia.org/wiki/Financial_data_vendor" TargetMode="External"/><Relationship Id="rId4" Type="http://schemas.openxmlformats.org/officeDocument/2006/relationships/hyperlink" Target="https://en.wikipedia.org/wiki/Bloomberg_L.P." TargetMode="External"/><Relationship Id="rId5" Type="http://schemas.openxmlformats.org/officeDocument/2006/relationships/hyperlink" Target="https://en.wikipedia.org/wiki/Market_data" TargetMode="External"/><Relationship Id="rId6" Type="http://schemas.openxmlformats.org/officeDocument/2006/relationships/hyperlink" Target="https://en.wikipedia.org/wiki/Financial_data_vendor" TargetMode="External"/><Relationship Id="rId7"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arxiv.org/abs/2103.14030v2" TargetMode="External"/><Relationship Id="rId4" Type="http://schemas.openxmlformats.org/officeDocument/2006/relationships/hyperlink" Target="https://arxiv.org/abs/2103.14030v2" TargetMode="External"/><Relationship Id="rId5" Type="http://schemas.openxmlformats.org/officeDocument/2006/relationships/hyperlink" Target="https://www.investopedia.com/terms/l/liquidity.asp#:~:text=Liquidity%20refers%20to%20the%20ease,market%20liquidity%20and%20accounting%20liquidity." TargetMode="External"/><Relationship Id="rId6" Type="http://schemas.openxmlformats.org/officeDocument/2006/relationships/hyperlink" Target="https://www.investopedia.com/terms/s/security.asp" TargetMode="External"/><Relationship Id="rId7" Type="http://schemas.openxmlformats.org/officeDocument/2006/relationships/hyperlink" Target="https://en.wikipedia.org/wiki/Security_(finance)#Deb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7"/>
          <p:cNvSpPr txBox="1"/>
          <p:nvPr/>
        </p:nvSpPr>
        <p:spPr>
          <a:xfrm>
            <a:off x="456027" y="3221000"/>
            <a:ext cx="8394000" cy="1121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3600">
                <a:solidFill>
                  <a:srgbClr val="FFFFFF"/>
                </a:solidFill>
                <a:latin typeface="Calibri"/>
                <a:ea typeface="Calibri"/>
                <a:cs typeface="Calibri"/>
                <a:sym typeface="Calibri"/>
              </a:rPr>
              <a:t>Clustering Bonds according to their market liquidity</a:t>
            </a:r>
            <a:endParaRPr sz="3600">
              <a:latin typeface="Calibri"/>
              <a:ea typeface="Calibri"/>
              <a:cs typeface="Calibri"/>
              <a:sym typeface="Calibri"/>
            </a:endParaRPr>
          </a:p>
        </p:txBody>
      </p:sp>
      <p:sp>
        <p:nvSpPr>
          <p:cNvPr id="53" name="Google Shape;53;p7"/>
          <p:cNvSpPr txBox="1"/>
          <p:nvPr/>
        </p:nvSpPr>
        <p:spPr>
          <a:xfrm>
            <a:off x="456022" y="4572000"/>
            <a:ext cx="6285000" cy="101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1190"/>
              </a:spcBef>
              <a:spcAft>
                <a:spcPts val="0"/>
              </a:spcAft>
              <a:buNone/>
            </a:pPr>
            <a:r>
              <a:rPr lang="en-US" sz="1500">
                <a:solidFill>
                  <a:schemeClr val="lt1"/>
                </a:solidFill>
                <a:latin typeface="Calibri"/>
                <a:ea typeface="Calibri"/>
                <a:cs typeface="Calibri"/>
                <a:sym typeface="Calibri"/>
              </a:rPr>
              <a:t>Yiting Yuan, Ayushee Jain, Sumukh Madhusudhan, Nasim Zarei</a:t>
            </a:r>
            <a:endParaRPr b="1" sz="2100">
              <a:solidFill>
                <a:schemeClr val="dk1"/>
              </a:solidFill>
              <a:highlight>
                <a:srgbClr val="FFFFFF"/>
              </a:highlight>
              <a:latin typeface="Verdana"/>
              <a:ea typeface="Verdana"/>
              <a:cs typeface="Verdana"/>
              <a:sym typeface="Verdana"/>
            </a:endParaRPr>
          </a:p>
          <a:p>
            <a:pPr indent="0" lvl="0" marL="12700" marR="0" rtl="0" algn="l">
              <a:lnSpc>
                <a:spcPct val="100000"/>
              </a:lnSpc>
              <a:spcBef>
                <a:spcPts val="1190"/>
              </a:spcBef>
              <a:spcAft>
                <a:spcPts val="0"/>
              </a:spcAft>
              <a:buNone/>
            </a:pPr>
            <a:r>
              <a:t/>
            </a:r>
            <a:endParaRPr sz="1500">
              <a:solidFill>
                <a:schemeClr val="lt1"/>
              </a:solidFill>
              <a:latin typeface="Calibri"/>
              <a:ea typeface="Calibri"/>
              <a:cs typeface="Calibri"/>
              <a:sym typeface="Calibri"/>
            </a:endParaRPr>
          </a:p>
          <a:p>
            <a:pPr indent="0" lvl="0" marL="12700" marR="0" rtl="0" algn="l">
              <a:lnSpc>
                <a:spcPct val="100000"/>
              </a:lnSpc>
              <a:spcBef>
                <a:spcPts val="1190"/>
              </a:spcBef>
              <a:spcAft>
                <a:spcPts val="0"/>
              </a:spcAft>
              <a:buNone/>
            </a:pPr>
            <a:r>
              <a:t/>
            </a:r>
            <a:endParaRPr sz="15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464650" y="3910750"/>
            <a:ext cx="4973700" cy="8208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None/>
            </a:pPr>
            <a:r>
              <a:rPr lang="en-US" sz="5250">
                <a:solidFill>
                  <a:schemeClr val="lt1"/>
                </a:solidFill>
              </a:rPr>
              <a:t>Market Liquidity</a:t>
            </a:r>
            <a:endParaRPr sz="525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type="title"/>
          </p:nvPr>
        </p:nvSpPr>
        <p:spPr>
          <a:xfrm>
            <a:off x="399379" y="473857"/>
            <a:ext cx="8214600" cy="10920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a:t>What is market liquidity?</a:t>
            </a:r>
            <a:endParaRPr/>
          </a:p>
          <a:p>
            <a:pPr indent="0" lvl="0" marL="0" rtl="0" algn="l">
              <a:spcBef>
                <a:spcPts val="0"/>
              </a:spcBef>
              <a:spcAft>
                <a:spcPts val="0"/>
              </a:spcAft>
              <a:buNone/>
            </a:pPr>
            <a:r>
              <a:t/>
            </a:r>
            <a:endParaRPr/>
          </a:p>
        </p:txBody>
      </p:sp>
      <p:sp>
        <p:nvSpPr>
          <p:cNvPr id="117" name="Google Shape;117;p17"/>
          <p:cNvSpPr txBox="1"/>
          <p:nvPr>
            <p:ph idx="1" type="body"/>
          </p:nvPr>
        </p:nvSpPr>
        <p:spPr>
          <a:xfrm>
            <a:off x="399375" y="1287775"/>
            <a:ext cx="8303700" cy="2574300"/>
          </a:xfrm>
          <a:prstGeom prst="rect">
            <a:avLst/>
          </a:prstGeom>
        </p:spPr>
        <p:txBody>
          <a:bodyPr anchorCtr="0" anchor="t" bIns="0" lIns="0" spcFirstLastPara="1" rIns="0" wrap="square" tIns="0">
            <a:spAutoFit/>
          </a:bodyPr>
          <a:lstStyle/>
          <a:p>
            <a:pPr indent="0" lvl="0" marL="0" rtl="0" algn="just">
              <a:lnSpc>
                <a:spcPct val="115000"/>
              </a:lnSpc>
              <a:spcBef>
                <a:spcPts val="0"/>
              </a:spcBef>
              <a:spcAft>
                <a:spcPts val="0"/>
              </a:spcAft>
              <a:buClr>
                <a:schemeClr val="dk1"/>
              </a:buClr>
              <a:buSzPts val="1100"/>
              <a:buFont typeface="Arial"/>
              <a:buNone/>
            </a:pPr>
            <a:r>
              <a:rPr b="0" lang="en-US" sz="1700">
                <a:latin typeface="Arial"/>
                <a:ea typeface="Arial"/>
                <a:cs typeface="Arial"/>
                <a:sym typeface="Arial"/>
              </a:rPr>
              <a:t>Liquidity refers to the ease with which an asset, or security, can be converted into ready cash without affecting its market price.</a:t>
            </a:r>
            <a:endParaRPr b="0" sz="1700">
              <a:latin typeface="Arial"/>
              <a:ea typeface="Arial"/>
              <a:cs typeface="Arial"/>
              <a:sym typeface="Arial"/>
            </a:endParaRPr>
          </a:p>
          <a:p>
            <a:pPr indent="0" lvl="0" marL="0" rtl="0" algn="just">
              <a:lnSpc>
                <a:spcPct val="115000"/>
              </a:lnSpc>
              <a:spcBef>
                <a:spcPts val="2100"/>
              </a:spcBef>
              <a:spcAft>
                <a:spcPts val="0"/>
              </a:spcAft>
              <a:buClr>
                <a:schemeClr val="dk1"/>
              </a:buClr>
              <a:buSzPts val="1100"/>
              <a:buFont typeface="Arial"/>
              <a:buNone/>
            </a:pPr>
            <a:r>
              <a:rPr b="0" lang="en-US" sz="1700">
                <a:latin typeface="Arial"/>
                <a:ea typeface="Arial"/>
                <a:cs typeface="Arial"/>
                <a:sym typeface="Arial"/>
              </a:rPr>
              <a:t>The more liquid an asset is, the easier and more efficient it is to turn it back into cash. Less liquid assets take more time and may have a higher cost.</a:t>
            </a:r>
            <a:endParaRPr b="0" sz="1700">
              <a:latin typeface="Arial"/>
              <a:ea typeface="Arial"/>
              <a:cs typeface="Arial"/>
              <a:sym typeface="Arial"/>
            </a:endParaRPr>
          </a:p>
          <a:p>
            <a:pPr indent="0" lvl="0" marL="0" rtl="0" algn="just">
              <a:lnSpc>
                <a:spcPct val="115000"/>
              </a:lnSpc>
              <a:spcBef>
                <a:spcPts val="2100"/>
              </a:spcBef>
              <a:spcAft>
                <a:spcPts val="0"/>
              </a:spcAft>
              <a:buClr>
                <a:schemeClr val="dk1"/>
              </a:buClr>
              <a:buSzPts val="1100"/>
              <a:buFont typeface="Arial"/>
              <a:buNone/>
            </a:pPr>
            <a:r>
              <a:t/>
            </a:r>
            <a:endParaRPr b="0" sz="1700">
              <a:latin typeface="Arial"/>
              <a:ea typeface="Arial"/>
              <a:cs typeface="Arial"/>
              <a:sym typeface="Arial"/>
            </a:endParaRPr>
          </a:p>
          <a:p>
            <a:pPr indent="0" lvl="0" marL="0" rtl="0" algn="just">
              <a:lnSpc>
                <a:spcPct val="115000"/>
              </a:lnSpc>
              <a:spcBef>
                <a:spcPts val="2100"/>
              </a:spcBef>
              <a:spcAft>
                <a:spcPts val="2100"/>
              </a:spcAft>
              <a:buClr>
                <a:schemeClr val="dk1"/>
              </a:buClr>
              <a:buSzPts val="1100"/>
              <a:buFont typeface="Arial"/>
              <a:buNone/>
            </a:pPr>
            <a:r>
              <a:t/>
            </a:r>
            <a:endParaRPr b="0" sz="1700">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399375" y="3018857"/>
            <a:ext cx="8303698" cy="13704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399379" y="473857"/>
            <a:ext cx="8214600" cy="1523700"/>
          </a:xfrm>
          <a:prstGeom prst="rect">
            <a:avLst/>
          </a:prstGeom>
        </p:spPr>
        <p:txBody>
          <a:bodyPr anchorCtr="0" anchor="t" bIns="0" lIns="0" spcFirstLastPara="1" rIns="0" wrap="square" tIns="0">
            <a:spAutoFit/>
          </a:bodyPr>
          <a:lstStyle/>
          <a:p>
            <a:pPr indent="0" lvl="0" marL="0" rtl="0" algn="l">
              <a:spcBef>
                <a:spcPts val="0"/>
              </a:spcBef>
              <a:spcAft>
                <a:spcPts val="0"/>
              </a:spcAft>
              <a:buClr>
                <a:schemeClr val="dk1"/>
              </a:buClr>
              <a:buSzPts val="1100"/>
              <a:buFont typeface="Arial"/>
              <a:buNone/>
            </a:pPr>
            <a:r>
              <a:rPr lang="en-US"/>
              <a:t>Why is Market Liquidity Important?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24" name="Google Shape;124;p18"/>
          <p:cNvSpPr txBox="1"/>
          <p:nvPr>
            <p:ph idx="1" type="body"/>
          </p:nvPr>
        </p:nvSpPr>
        <p:spPr>
          <a:xfrm>
            <a:off x="399375" y="1287775"/>
            <a:ext cx="8303700" cy="562500"/>
          </a:xfrm>
          <a:prstGeom prst="rect">
            <a:avLst/>
          </a:prstGeom>
        </p:spPr>
        <p:txBody>
          <a:bodyPr anchorCtr="0" anchor="t" bIns="0" lIns="0" spcFirstLastPara="1" rIns="0" wrap="square" tIns="0">
            <a:spAutoFit/>
          </a:bodyPr>
          <a:lstStyle/>
          <a:p>
            <a:pPr indent="0" lvl="0" marL="0" rtl="0" algn="just">
              <a:lnSpc>
                <a:spcPct val="115000"/>
              </a:lnSpc>
              <a:spcBef>
                <a:spcPts val="0"/>
              </a:spcBef>
              <a:spcAft>
                <a:spcPts val="2100"/>
              </a:spcAft>
              <a:buClr>
                <a:schemeClr val="dk1"/>
              </a:buClr>
              <a:buSzPts val="1100"/>
              <a:buFont typeface="Arial"/>
              <a:buNone/>
            </a:pPr>
            <a:r>
              <a:rPr b="0" lang="en-US" sz="1700">
                <a:latin typeface="Arial"/>
                <a:ea typeface="Arial"/>
                <a:cs typeface="Arial"/>
                <a:sym typeface="Arial"/>
              </a:rPr>
              <a:t>If markets are not liquid, it becomes difficult to sell or convert assets or securities into cash. </a:t>
            </a:r>
            <a:endParaRPr b="0" sz="1700">
              <a:latin typeface="Arial"/>
              <a:ea typeface="Arial"/>
              <a:cs typeface="Arial"/>
              <a:sym typeface="Arial"/>
            </a:endParaRPr>
          </a:p>
        </p:txBody>
      </p:sp>
      <p:pic>
        <p:nvPicPr>
          <p:cNvPr id="125" name="Google Shape;125;p18"/>
          <p:cNvPicPr preferRelativeResize="0"/>
          <p:nvPr/>
        </p:nvPicPr>
        <p:blipFill>
          <a:blip r:embed="rId3">
            <a:alphaModFix/>
          </a:blip>
          <a:stretch>
            <a:fillRect/>
          </a:stretch>
        </p:blipFill>
        <p:spPr>
          <a:xfrm>
            <a:off x="1079088" y="1997553"/>
            <a:ext cx="6855173" cy="1720501"/>
          </a:xfrm>
          <a:prstGeom prst="rect">
            <a:avLst/>
          </a:prstGeom>
          <a:noFill/>
          <a:ln>
            <a:noFill/>
          </a:ln>
        </p:spPr>
      </p:pic>
      <p:sp>
        <p:nvSpPr>
          <p:cNvPr id="126" name="Google Shape;126;p18"/>
          <p:cNvSpPr txBox="1"/>
          <p:nvPr>
            <p:ph idx="1" type="body"/>
          </p:nvPr>
        </p:nvSpPr>
        <p:spPr>
          <a:xfrm>
            <a:off x="399375" y="3962350"/>
            <a:ext cx="8303700" cy="863400"/>
          </a:xfrm>
          <a:prstGeom prst="rect">
            <a:avLst/>
          </a:prstGeom>
        </p:spPr>
        <p:txBody>
          <a:bodyPr anchorCtr="0" anchor="t" bIns="0" lIns="0" spcFirstLastPara="1" rIns="0" wrap="square" tIns="0">
            <a:spAutoFit/>
          </a:bodyPr>
          <a:lstStyle/>
          <a:p>
            <a:pPr indent="0" lvl="0" marL="0" rtl="0" algn="just">
              <a:lnSpc>
                <a:spcPct val="115000"/>
              </a:lnSpc>
              <a:spcBef>
                <a:spcPts val="0"/>
              </a:spcBef>
              <a:spcAft>
                <a:spcPts val="2100"/>
              </a:spcAft>
              <a:buClr>
                <a:schemeClr val="dk1"/>
              </a:buClr>
              <a:buSzPts val="1100"/>
              <a:buFont typeface="Arial"/>
              <a:buNone/>
            </a:pPr>
            <a:r>
              <a:rPr b="0" lang="en-US" sz="1700">
                <a:latin typeface="Arial"/>
                <a:ea typeface="Arial"/>
                <a:cs typeface="Arial"/>
                <a:sym typeface="Arial"/>
              </a:rPr>
              <a:t>Companies also must hold enough liquid assets to cover their short-term obligations like bills or payroll; otherwise, they could face a liquidity crisis, which could lead to bankruptcy.</a:t>
            </a:r>
            <a:endParaRPr b="0" sz="17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9"/>
          <p:cNvPicPr preferRelativeResize="0"/>
          <p:nvPr/>
        </p:nvPicPr>
        <p:blipFill>
          <a:blip r:embed="rId3">
            <a:alphaModFix/>
          </a:blip>
          <a:stretch>
            <a:fillRect/>
          </a:stretch>
        </p:blipFill>
        <p:spPr>
          <a:xfrm>
            <a:off x="916438" y="1253152"/>
            <a:ext cx="6976824" cy="26435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464654" y="517407"/>
            <a:ext cx="8214600" cy="50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Liquidity Ratios in Financial Analysis</a:t>
            </a:r>
            <a:endParaRPr/>
          </a:p>
        </p:txBody>
      </p:sp>
      <p:sp>
        <p:nvSpPr>
          <p:cNvPr id="137" name="Google Shape;137;p20"/>
          <p:cNvSpPr txBox="1"/>
          <p:nvPr>
            <p:ph idx="1" type="body"/>
          </p:nvPr>
        </p:nvSpPr>
        <p:spPr>
          <a:xfrm>
            <a:off x="420100" y="1277425"/>
            <a:ext cx="8303700" cy="3414000"/>
          </a:xfrm>
          <a:prstGeom prst="rect">
            <a:avLst/>
          </a:prstGeom>
        </p:spPr>
        <p:txBody>
          <a:bodyPr anchorCtr="0" anchor="t" bIns="0" lIns="0" spcFirstLastPara="1" rIns="0" wrap="square" tIns="0">
            <a:spAutoFit/>
          </a:bodyPr>
          <a:lstStyle/>
          <a:p>
            <a:pPr indent="0" lvl="0" marL="0" rtl="0" algn="just">
              <a:lnSpc>
                <a:spcPct val="115000"/>
              </a:lnSpc>
              <a:spcBef>
                <a:spcPts val="0"/>
              </a:spcBef>
              <a:spcAft>
                <a:spcPts val="0"/>
              </a:spcAft>
              <a:buClr>
                <a:schemeClr val="dk1"/>
              </a:buClr>
              <a:buSzPts val="1100"/>
              <a:buFont typeface="Arial"/>
              <a:buNone/>
            </a:pPr>
            <a:r>
              <a:rPr lang="en-US" sz="1700">
                <a:latin typeface="Arial"/>
                <a:ea typeface="Arial"/>
                <a:cs typeface="Arial"/>
                <a:sym typeface="Arial"/>
              </a:rPr>
              <a:t>Current Ratio</a:t>
            </a:r>
            <a:r>
              <a:rPr b="0" lang="en-US" sz="1700">
                <a:latin typeface="Arial"/>
                <a:ea typeface="Arial"/>
                <a:cs typeface="Arial"/>
                <a:sym typeface="Arial"/>
              </a:rPr>
              <a:t>: Measures current assets against current liabilities.</a:t>
            </a:r>
            <a:endParaRPr b="0" sz="1700">
              <a:latin typeface="Arial"/>
              <a:ea typeface="Arial"/>
              <a:cs typeface="Arial"/>
              <a:sym typeface="Arial"/>
            </a:endParaRPr>
          </a:p>
          <a:p>
            <a:pPr indent="0" lvl="0" marL="0" rtl="0" algn="just">
              <a:lnSpc>
                <a:spcPct val="115000"/>
              </a:lnSpc>
              <a:spcBef>
                <a:spcPts val="2100"/>
              </a:spcBef>
              <a:spcAft>
                <a:spcPts val="0"/>
              </a:spcAft>
              <a:buClr>
                <a:schemeClr val="dk1"/>
              </a:buClr>
              <a:buSzPts val="1100"/>
              <a:buFont typeface="Arial"/>
              <a:buNone/>
            </a:pPr>
            <a:r>
              <a:rPr b="0" lang="en-US" sz="1700">
                <a:latin typeface="Arial"/>
                <a:ea typeface="Arial"/>
                <a:cs typeface="Arial"/>
                <a:sym typeface="Arial"/>
              </a:rPr>
              <a:t>Formula: Current Ratio = Current Assets ÷ Current Liabilities</a:t>
            </a:r>
            <a:endParaRPr b="0" sz="1700">
              <a:latin typeface="Arial"/>
              <a:ea typeface="Arial"/>
              <a:cs typeface="Arial"/>
              <a:sym typeface="Arial"/>
            </a:endParaRPr>
          </a:p>
          <a:p>
            <a:pPr indent="0" lvl="0" marL="0" rtl="0" algn="just">
              <a:lnSpc>
                <a:spcPct val="115000"/>
              </a:lnSpc>
              <a:spcBef>
                <a:spcPts val="2100"/>
              </a:spcBef>
              <a:spcAft>
                <a:spcPts val="0"/>
              </a:spcAft>
              <a:buClr>
                <a:schemeClr val="dk1"/>
              </a:buClr>
              <a:buSzPts val="1100"/>
              <a:buFont typeface="Arial"/>
              <a:buNone/>
            </a:pPr>
            <a:r>
              <a:rPr lang="en-US" sz="1700">
                <a:latin typeface="Arial"/>
                <a:ea typeface="Arial"/>
                <a:cs typeface="Arial"/>
                <a:sym typeface="Arial"/>
              </a:rPr>
              <a:t>Quick Ratio </a:t>
            </a:r>
            <a:r>
              <a:rPr b="0" lang="en-US" sz="1700">
                <a:latin typeface="Arial"/>
                <a:ea typeface="Arial"/>
                <a:cs typeface="Arial"/>
                <a:sym typeface="Arial"/>
              </a:rPr>
              <a:t>(Acid-Test Ratio): Excludes less liquid assets like inventories.</a:t>
            </a:r>
            <a:endParaRPr b="0" sz="1700">
              <a:latin typeface="Arial"/>
              <a:ea typeface="Arial"/>
              <a:cs typeface="Arial"/>
              <a:sym typeface="Arial"/>
            </a:endParaRPr>
          </a:p>
          <a:p>
            <a:pPr indent="0" lvl="0" marL="0" rtl="0" algn="just">
              <a:lnSpc>
                <a:spcPct val="115000"/>
              </a:lnSpc>
              <a:spcBef>
                <a:spcPts val="2100"/>
              </a:spcBef>
              <a:spcAft>
                <a:spcPts val="0"/>
              </a:spcAft>
              <a:buClr>
                <a:schemeClr val="dk1"/>
              </a:buClr>
              <a:buSzPts val="1100"/>
              <a:buFont typeface="Arial"/>
              <a:buNone/>
            </a:pPr>
            <a:r>
              <a:rPr b="0" lang="en-US" sz="1700">
                <a:latin typeface="Arial"/>
                <a:ea typeface="Arial"/>
                <a:cs typeface="Arial"/>
                <a:sym typeface="Arial"/>
              </a:rPr>
              <a:t>Formula: Quick Ratio = (Cash + Short-Term Investments + Accounts Receivable) ÷ Current Liabilities</a:t>
            </a:r>
            <a:endParaRPr b="0" sz="1700">
              <a:latin typeface="Arial"/>
              <a:ea typeface="Arial"/>
              <a:cs typeface="Arial"/>
              <a:sym typeface="Arial"/>
            </a:endParaRPr>
          </a:p>
          <a:p>
            <a:pPr indent="0" lvl="0" marL="0" rtl="0" algn="just">
              <a:lnSpc>
                <a:spcPct val="115000"/>
              </a:lnSpc>
              <a:spcBef>
                <a:spcPts val="2100"/>
              </a:spcBef>
              <a:spcAft>
                <a:spcPts val="0"/>
              </a:spcAft>
              <a:buClr>
                <a:schemeClr val="dk1"/>
              </a:buClr>
              <a:buSzPts val="1100"/>
              <a:buFont typeface="Arial"/>
              <a:buNone/>
            </a:pPr>
            <a:r>
              <a:rPr lang="en-US" sz="1700">
                <a:latin typeface="Arial"/>
                <a:ea typeface="Arial"/>
                <a:cs typeface="Arial"/>
                <a:sym typeface="Arial"/>
              </a:rPr>
              <a:t>Cash Ratio</a:t>
            </a:r>
            <a:r>
              <a:rPr b="0" lang="en-US" sz="1700">
                <a:latin typeface="Arial"/>
                <a:ea typeface="Arial"/>
                <a:cs typeface="Arial"/>
                <a:sym typeface="Arial"/>
              </a:rPr>
              <a:t>: The most stringent, assessing liquid assets strictly as cash or equivalents.</a:t>
            </a:r>
            <a:endParaRPr b="0" sz="1700">
              <a:latin typeface="Arial"/>
              <a:ea typeface="Arial"/>
              <a:cs typeface="Arial"/>
              <a:sym typeface="Arial"/>
            </a:endParaRPr>
          </a:p>
          <a:p>
            <a:pPr indent="0" lvl="0" marL="0" rtl="0" algn="just">
              <a:lnSpc>
                <a:spcPct val="115000"/>
              </a:lnSpc>
              <a:spcBef>
                <a:spcPts val="2100"/>
              </a:spcBef>
              <a:spcAft>
                <a:spcPts val="2100"/>
              </a:spcAft>
              <a:buClr>
                <a:schemeClr val="dk1"/>
              </a:buClr>
              <a:buSzPts val="1100"/>
              <a:buFont typeface="Arial"/>
              <a:buNone/>
            </a:pPr>
            <a:r>
              <a:rPr b="0" lang="en-US" sz="1700">
                <a:latin typeface="Arial"/>
                <a:ea typeface="Arial"/>
                <a:cs typeface="Arial"/>
                <a:sym typeface="Arial"/>
              </a:rPr>
              <a:t>Formula: Cash Ratio = Cash and Cash Equivalents ÷ Current Liabilities</a:t>
            </a:r>
            <a:endParaRPr b="0" sz="1700">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1"/>
          <p:cNvPicPr preferRelativeResize="0"/>
          <p:nvPr/>
        </p:nvPicPr>
        <p:blipFill>
          <a:blip r:embed="rId3">
            <a:alphaModFix/>
          </a:blip>
          <a:stretch>
            <a:fillRect/>
          </a:stretch>
        </p:blipFill>
        <p:spPr>
          <a:xfrm>
            <a:off x="1574425" y="862466"/>
            <a:ext cx="5995054" cy="342490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idx="1" type="body"/>
          </p:nvPr>
        </p:nvSpPr>
        <p:spPr>
          <a:xfrm>
            <a:off x="631804" y="676966"/>
            <a:ext cx="7880400" cy="3795900"/>
          </a:xfrm>
          <a:prstGeom prst="rect">
            <a:avLst/>
          </a:prstGeom>
        </p:spPr>
        <p:txBody>
          <a:bodyPr anchorCtr="0" anchor="t" bIns="0" lIns="0" spcFirstLastPara="1" rIns="0" wrap="square" tIns="0">
            <a:spAutoFit/>
          </a:bodyPr>
          <a:lstStyle/>
          <a:p>
            <a:pPr indent="-228600" lvl="0" marL="457200" rtl="0" algn="l">
              <a:lnSpc>
                <a:spcPct val="115000"/>
              </a:lnSpc>
              <a:spcBef>
                <a:spcPts val="1500"/>
              </a:spcBef>
              <a:spcAft>
                <a:spcPts val="0"/>
              </a:spcAft>
              <a:buClr>
                <a:srgbClr val="374151"/>
              </a:buClr>
              <a:buSzPts val="1200"/>
              <a:buFont typeface="Roboto"/>
              <a:buNone/>
            </a:pPr>
            <a:r>
              <a:rPr b="0" lang="en-US" sz="1200">
                <a:solidFill>
                  <a:srgbClr val="374151"/>
                </a:solidFill>
                <a:latin typeface="Roboto"/>
                <a:ea typeface="Roboto"/>
                <a:cs typeface="Roboto"/>
                <a:sym typeface="Roboto"/>
              </a:rPr>
              <a:t>Trading Volume:</a:t>
            </a:r>
            <a:endParaRPr b="0"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Higher trading volumes generally contribute to greater liquidity as there are more buyers and sellers in the market.</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b="0" lang="en-US" sz="1200">
                <a:solidFill>
                  <a:srgbClr val="374151"/>
                </a:solidFill>
                <a:latin typeface="Roboto"/>
                <a:ea typeface="Roboto"/>
                <a:cs typeface="Roboto"/>
                <a:sym typeface="Roboto"/>
              </a:rPr>
              <a:t>Bid-Ask Spread:</a:t>
            </a:r>
            <a:endParaRPr b="0"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A narrower bid-ask spread (the difference between the buying and selling prices of an asset) typically indicates higher liquidity. A wider spread may indicate lower liquidity.</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b="0" lang="en-US" sz="1200">
                <a:solidFill>
                  <a:srgbClr val="374151"/>
                </a:solidFill>
                <a:latin typeface="Roboto"/>
                <a:ea typeface="Roboto"/>
                <a:cs typeface="Roboto"/>
                <a:sym typeface="Roboto"/>
              </a:rPr>
              <a:t>Market Depth:</a:t>
            </a:r>
            <a:endParaRPr b="0"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Market depth refers to the quantity of buy and sell orders at various price levels. A deep market with a large number of orders can enhance liquidity.</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b="0" lang="en-US" sz="1200">
                <a:solidFill>
                  <a:srgbClr val="374151"/>
                </a:solidFill>
                <a:latin typeface="Roboto"/>
                <a:ea typeface="Roboto"/>
                <a:cs typeface="Roboto"/>
                <a:sym typeface="Roboto"/>
              </a:rPr>
              <a:t>Transaction Costs:</a:t>
            </a:r>
            <a:endParaRPr b="0"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Lower transaction costs, such as commissions and fees, can encourage more trading activity and enhance liquidity.</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b="0" lang="en-US" sz="1200">
                <a:solidFill>
                  <a:srgbClr val="374151"/>
                </a:solidFill>
                <a:latin typeface="Roboto"/>
                <a:ea typeface="Roboto"/>
                <a:cs typeface="Roboto"/>
                <a:sym typeface="Roboto"/>
              </a:rPr>
              <a:t>Economic Indicators:</a:t>
            </a:r>
            <a:endParaRPr b="0"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Economic factors, such as interest rates, inflation, and economic growth, can impact investor confidence and influence liquidity.</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b="0" lang="en-US" sz="1200">
                <a:solidFill>
                  <a:srgbClr val="374151"/>
                </a:solidFill>
                <a:latin typeface="Roboto"/>
                <a:ea typeface="Roboto"/>
                <a:cs typeface="Roboto"/>
                <a:sym typeface="Roboto"/>
              </a:rPr>
              <a:t>Global Events:</a:t>
            </a:r>
            <a:endParaRPr b="0"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Geopolitical events, economic crises, or other global developments can create uncertainty and impact liquidity as investors may become more risk-averse or seek safe-haven assets.</a:t>
            </a:r>
            <a:endParaRPr sz="1200">
              <a:solidFill>
                <a:srgbClr val="37415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416250" y="3446100"/>
            <a:ext cx="7937700" cy="8208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None/>
            </a:pPr>
            <a:r>
              <a:rPr lang="en-US" sz="5250">
                <a:solidFill>
                  <a:schemeClr val="lt1"/>
                </a:solidFill>
              </a:rPr>
              <a:t>Bonds &amp; </a:t>
            </a:r>
            <a:r>
              <a:rPr lang="en-US" sz="5250">
                <a:solidFill>
                  <a:schemeClr val="lt1"/>
                </a:solidFill>
              </a:rPr>
              <a:t>Data Extraction</a:t>
            </a:r>
            <a:endParaRPr sz="525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99379" y="473857"/>
            <a:ext cx="8214600" cy="50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What is bond?</a:t>
            </a:r>
            <a:endParaRPr/>
          </a:p>
        </p:txBody>
      </p:sp>
      <p:sp>
        <p:nvSpPr>
          <p:cNvPr id="158" name="Google Shape;158;p24"/>
          <p:cNvSpPr txBox="1"/>
          <p:nvPr>
            <p:ph idx="1" type="body"/>
          </p:nvPr>
        </p:nvSpPr>
        <p:spPr>
          <a:xfrm>
            <a:off x="399375" y="1147300"/>
            <a:ext cx="5817600" cy="2149800"/>
          </a:xfrm>
          <a:prstGeom prst="rect">
            <a:avLst/>
          </a:prstGeom>
        </p:spPr>
        <p:txBody>
          <a:bodyPr anchorCtr="0" anchor="t" bIns="0" lIns="0" spcFirstLastPara="1" rIns="0" wrap="square" tIns="0">
            <a:spAutoFit/>
          </a:bodyPr>
          <a:lstStyle/>
          <a:p>
            <a:pPr indent="0" lvl="0" marL="0" rtl="0" algn="just">
              <a:lnSpc>
                <a:spcPct val="115000"/>
              </a:lnSpc>
              <a:spcBef>
                <a:spcPts val="0"/>
              </a:spcBef>
              <a:spcAft>
                <a:spcPts val="0"/>
              </a:spcAft>
              <a:buClr>
                <a:schemeClr val="dk1"/>
              </a:buClr>
              <a:buSzPts val="1100"/>
              <a:buFont typeface="Arial"/>
              <a:buNone/>
            </a:pPr>
            <a:r>
              <a:rPr b="0" lang="en-US" sz="1350">
                <a:solidFill>
                  <a:srgbClr val="111111"/>
                </a:solidFill>
                <a:latin typeface="Arial"/>
                <a:ea typeface="Arial"/>
                <a:cs typeface="Arial"/>
                <a:sym typeface="Arial"/>
              </a:rPr>
              <a:t>A bond is a fixed income instrument that represents a loan made by an investor to a borrower (typically corporate or governmental). Bonds are used by companies, municipalities, states, and sovereign governments to finance projects and operations. Owners of bonds are debtholders, or creditors, of the issuer.</a:t>
            </a:r>
            <a:endParaRPr b="0" sz="1350">
              <a:solidFill>
                <a:srgbClr val="111111"/>
              </a:solidFill>
              <a:latin typeface="Arial"/>
              <a:ea typeface="Arial"/>
              <a:cs typeface="Arial"/>
              <a:sym typeface="Arial"/>
            </a:endParaRPr>
          </a:p>
          <a:p>
            <a:pPr indent="0" lvl="0" marL="0" rtl="0" algn="just">
              <a:lnSpc>
                <a:spcPct val="115000"/>
              </a:lnSpc>
              <a:spcBef>
                <a:spcPts val="2100"/>
              </a:spcBef>
              <a:spcAft>
                <a:spcPts val="2100"/>
              </a:spcAft>
              <a:buClr>
                <a:schemeClr val="dk1"/>
              </a:buClr>
              <a:buSzPts val="1100"/>
              <a:buFont typeface="Arial"/>
              <a:buNone/>
            </a:pPr>
            <a:r>
              <a:rPr b="0" lang="en-US" sz="1350">
                <a:solidFill>
                  <a:srgbClr val="111111"/>
                </a:solidFill>
                <a:latin typeface="Arial"/>
                <a:ea typeface="Arial"/>
                <a:cs typeface="Arial"/>
                <a:sym typeface="Arial"/>
              </a:rPr>
              <a:t>Bond details include the end date when the principle of the loan is due to be paid to the bond owner and usually include the fix interest payments made by the borrower.</a:t>
            </a:r>
            <a:endParaRPr b="0" sz="1350">
              <a:solidFill>
                <a:srgbClr val="111111"/>
              </a:solidFill>
              <a:latin typeface="Arial"/>
              <a:ea typeface="Arial"/>
              <a:cs typeface="Arial"/>
              <a:sym typeface="Arial"/>
            </a:endParaRPr>
          </a:p>
        </p:txBody>
      </p:sp>
      <p:pic>
        <p:nvPicPr>
          <p:cNvPr id="159" name="Google Shape;159;p24"/>
          <p:cNvPicPr preferRelativeResize="0"/>
          <p:nvPr/>
        </p:nvPicPr>
        <p:blipFill>
          <a:blip r:embed="rId3">
            <a:alphaModFix/>
          </a:blip>
          <a:stretch>
            <a:fillRect/>
          </a:stretch>
        </p:blipFill>
        <p:spPr>
          <a:xfrm>
            <a:off x="1796475" y="3161950"/>
            <a:ext cx="5726900" cy="1911000"/>
          </a:xfrm>
          <a:prstGeom prst="rect">
            <a:avLst/>
          </a:prstGeom>
          <a:noFill/>
          <a:ln>
            <a:noFill/>
          </a:ln>
        </p:spPr>
      </p:pic>
      <p:pic>
        <p:nvPicPr>
          <p:cNvPr id="160" name="Google Shape;160;p24"/>
          <p:cNvPicPr preferRelativeResize="0"/>
          <p:nvPr/>
        </p:nvPicPr>
        <p:blipFill>
          <a:blip r:embed="rId4">
            <a:alphaModFix/>
          </a:blip>
          <a:stretch>
            <a:fillRect/>
          </a:stretch>
        </p:blipFill>
        <p:spPr>
          <a:xfrm>
            <a:off x="6434650" y="1253025"/>
            <a:ext cx="2456450" cy="163764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70175" y="517390"/>
            <a:ext cx="8309100" cy="923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3000"/>
              <a:t>W</a:t>
            </a:r>
            <a:r>
              <a:rPr lang="en-US" sz="3000"/>
              <a:t>hich country do you think is in the first place in bond market?</a:t>
            </a:r>
            <a:endParaRPr sz="3000"/>
          </a:p>
        </p:txBody>
      </p:sp>
      <p:sp>
        <p:nvSpPr>
          <p:cNvPr id="166" name="Google Shape;166;p25"/>
          <p:cNvSpPr/>
          <p:nvPr/>
        </p:nvSpPr>
        <p:spPr>
          <a:xfrm>
            <a:off x="1850900" y="1600475"/>
            <a:ext cx="4572900" cy="3114000"/>
          </a:xfrm>
          <a:prstGeom prst="flowChartAlternateProcess">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93700" lvl="0" marL="457200" rtl="0" algn="l">
              <a:spcBef>
                <a:spcPts val="0"/>
              </a:spcBef>
              <a:spcAft>
                <a:spcPts val="0"/>
              </a:spcAft>
              <a:buSzPts val="2600"/>
              <a:buAutoNum type="arabicPeriod"/>
            </a:pPr>
            <a:r>
              <a:rPr lang="en-US" sz="2600"/>
              <a:t>Germany</a:t>
            </a:r>
            <a:endParaRPr sz="2600"/>
          </a:p>
          <a:p>
            <a:pPr indent="-393700" lvl="0" marL="457200" rtl="0" algn="l">
              <a:spcBef>
                <a:spcPts val="0"/>
              </a:spcBef>
              <a:spcAft>
                <a:spcPts val="0"/>
              </a:spcAft>
              <a:buSzPts val="2600"/>
              <a:buAutoNum type="arabicPeriod"/>
            </a:pPr>
            <a:r>
              <a:rPr lang="en-US" sz="2600"/>
              <a:t>US</a:t>
            </a:r>
            <a:endParaRPr sz="2600"/>
          </a:p>
          <a:p>
            <a:pPr indent="-393700" lvl="0" marL="457200" rtl="0" algn="l">
              <a:spcBef>
                <a:spcPts val="0"/>
              </a:spcBef>
              <a:spcAft>
                <a:spcPts val="0"/>
              </a:spcAft>
              <a:buSzPts val="2600"/>
              <a:buAutoNum type="arabicPeriod"/>
            </a:pPr>
            <a:r>
              <a:rPr lang="en-US" sz="2600"/>
              <a:t>India</a:t>
            </a:r>
            <a:endParaRPr sz="2600"/>
          </a:p>
          <a:p>
            <a:pPr indent="-393700" lvl="0" marL="457200" rtl="0" algn="l">
              <a:spcBef>
                <a:spcPts val="0"/>
              </a:spcBef>
              <a:spcAft>
                <a:spcPts val="0"/>
              </a:spcAft>
              <a:buSzPts val="2600"/>
              <a:buAutoNum type="arabicPeriod"/>
            </a:pPr>
            <a:r>
              <a:rPr lang="en-US" sz="2600"/>
              <a:t>China</a:t>
            </a:r>
            <a:endParaRPr sz="2600"/>
          </a:p>
          <a:p>
            <a:pPr indent="-393700" lvl="0" marL="457200" rtl="0" algn="l">
              <a:spcBef>
                <a:spcPts val="0"/>
              </a:spcBef>
              <a:spcAft>
                <a:spcPts val="0"/>
              </a:spcAft>
              <a:buSzPts val="2600"/>
              <a:buAutoNum type="arabicPeriod"/>
            </a:pPr>
            <a:r>
              <a:rPr lang="en-US" sz="2600"/>
              <a:t>Russia</a:t>
            </a:r>
            <a:endParaRPr sz="2600"/>
          </a:p>
          <a:p>
            <a:pPr indent="-393700" lvl="0" marL="457200" rtl="0" algn="l">
              <a:spcBef>
                <a:spcPts val="0"/>
              </a:spcBef>
              <a:spcAft>
                <a:spcPts val="0"/>
              </a:spcAft>
              <a:buSzPts val="2600"/>
              <a:buAutoNum type="arabicPeriod"/>
            </a:pPr>
            <a:r>
              <a:rPr lang="en-US" sz="2600"/>
              <a:t>Iran</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8"/>
          <p:cNvSpPr txBox="1"/>
          <p:nvPr>
            <p:ph type="title"/>
          </p:nvPr>
        </p:nvSpPr>
        <p:spPr>
          <a:xfrm>
            <a:off x="399379" y="473857"/>
            <a:ext cx="8214600" cy="50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Table of Contents</a:t>
            </a:r>
            <a:endParaRPr/>
          </a:p>
        </p:txBody>
      </p:sp>
      <p:sp>
        <p:nvSpPr>
          <p:cNvPr id="59" name="Google Shape;59;p8"/>
          <p:cNvSpPr txBox="1"/>
          <p:nvPr>
            <p:ph idx="1" type="body"/>
          </p:nvPr>
        </p:nvSpPr>
        <p:spPr>
          <a:xfrm>
            <a:off x="399375" y="1226875"/>
            <a:ext cx="5360700" cy="2696100"/>
          </a:xfrm>
          <a:prstGeom prst="rect">
            <a:avLst/>
          </a:prstGeom>
        </p:spPr>
        <p:txBody>
          <a:bodyPr anchorCtr="0" anchor="t" bIns="0" lIns="0" spcFirstLastPara="1" rIns="0" wrap="square" tIns="0">
            <a:spAutoFit/>
          </a:bodyPr>
          <a:lstStyle/>
          <a:p>
            <a:pPr indent="-355600" lvl="0" marL="457200" rtl="0" algn="l">
              <a:lnSpc>
                <a:spcPct val="90000"/>
              </a:lnSpc>
              <a:spcBef>
                <a:spcPts val="1000"/>
              </a:spcBef>
              <a:spcAft>
                <a:spcPts val="0"/>
              </a:spcAft>
              <a:buSzPts val="2000"/>
              <a:buFont typeface="Arial"/>
              <a:buAutoNum type="arabicPeriod"/>
            </a:pPr>
            <a:r>
              <a:rPr b="0" lang="en-US" sz="2000">
                <a:latin typeface="Arial"/>
                <a:ea typeface="Arial"/>
                <a:cs typeface="Arial"/>
                <a:sym typeface="Arial"/>
              </a:rPr>
              <a:t>Securities</a:t>
            </a:r>
            <a:endParaRPr b="0" sz="2000">
              <a:latin typeface="Arial"/>
              <a:ea typeface="Arial"/>
              <a:cs typeface="Arial"/>
              <a:sym typeface="Arial"/>
            </a:endParaRPr>
          </a:p>
          <a:p>
            <a:pPr indent="0" lvl="0" marL="12700" rtl="0" algn="l">
              <a:lnSpc>
                <a:spcPct val="90000"/>
              </a:lnSpc>
              <a:spcBef>
                <a:spcPts val="1000"/>
              </a:spcBef>
              <a:spcAft>
                <a:spcPts val="0"/>
              </a:spcAft>
              <a:buNone/>
            </a:pPr>
            <a:r>
              <a:rPr b="0" lang="en-US" sz="2000">
                <a:latin typeface="Arial"/>
                <a:ea typeface="Arial"/>
                <a:cs typeface="Arial"/>
                <a:sym typeface="Arial"/>
              </a:rPr>
              <a:t>2.    Market Liquidity</a:t>
            </a:r>
            <a:endParaRPr b="0" sz="2000">
              <a:latin typeface="Arial"/>
              <a:ea typeface="Arial"/>
              <a:cs typeface="Arial"/>
              <a:sym typeface="Arial"/>
            </a:endParaRPr>
          </a:p>
          <a:p>
            <a:pPr indent="0" lvl="0" marL="12700" rtl="0" algn="l">
              <a:lnSpc>
                <a:spcPct val="90000"/>
              </a:lnSpc>
              <a:spcBef>
                <a:spcPts val="1000"/>
              </a:spcBef>
              <a:spcAft>
                <a:spcPts val="0"/>
              </a:spcAft>
              <a:buNone/>
            </a:pPr>
            <a:r>
              <a:rPr b="0" lang="en-US" sz="2000">
                <a:latin typeface="Arial"/>
                <a:ea typeface="Arial"/>
                <a:cs typeface="Arial"/>
                <a:sym typeface="Arial"/>
              </a:rPr>
              <a:t>3.    Bonds</a:t>
            </a:r>
            <a:endParaRPr b="0" sz="2000">
              <a:latin typeface="Arial"/>
              <a:ea typeface="Arial"/>
              <a:cs typeface="Arial"/>
              <a:sym typeface="Arial"/>
            </a:endParaRPr>
          </a:p>
          <a:p>
            <a:pPr indent="0" lvl="0" marL="12700" rtl="0" algn="l">
              <a:lnSpc>
                <a:spcPct val="90000"/>
              </a:lnSpc>
              <a:spcBef>
                <a:spcPts val="1000"/>
              </a:spcBef>
              <a:spcAft>
                <a:spcPts val="0"/>
              </a:spcAft>
              <a:buNone/>
            </a:pPr>
            <a:r>
              <a:rPr b="0" lang="en-US" sz="2000">
                <a:latin typeface="Arial"/>
                <a:ea typeface="Arial"/>
                <a:cs typeface="Arial"/>
                <a:sym typeface="Arial"/>
              </a:rPr>
              <a:t>4.    Data extraction</a:t>
            </a:r>
            <a:endParaRPr b="0" sz="2000">
              <a:latin typeface="Arial"/>
              <a:ea typeface="Arial"/>
              <a:cs typeface="Arial"/>
              <a:sym typeface="Arial"/>
            </a:endParaRPr>
          </a:p>
          <a:p>
            <a:pPr indent="0" lvl="0" marL="12700" rtl="0" algn="l">
              <a:lnSpc>
                <a:spcPct val="90000"/>
              </a:lnSpc>
              <a:spcBef>
                <a:spcPts val="1000"/>
              </a:spcBef>
              <a:spcAft>
                <a:spcPts val="0"/>
              </a:spcAft>
              <a:buNone/>
            </a:pPr>
            <a:r>
              <a:rPr b="0" lang="en-US" sz="2000">
                <a:latin typeface="Arial"/>
                <a:ea typeface="Arial"/>
                <a:cs typeface="Arial"/>
                <a:sym typeface="Arial"/>
              </a:rPr>
              <a:t>5.    K-Means Clustering</a:t>
            </a:r>
            <a:endParaRPr b="0" sz="2000">
              <a:latin typeface="Arial"/>
              <a:ea typeface="Arial"/>
              <a:cs typeface="Arial"/>
              <a:sym typeface="Arial"/>
            </a:endParaRPr>
          </a:p>
          <a:p>
            <a:pPr indent="0" lvl="0" marL="12700" rtl="0" algn="l">
              <a:lnSpc>
                <a:spcPct val="90000"/>
              </a:lnSpc>
              <a:spcBef>
                <a:spcPts val="1000"/>
              </a:spcBef>
              <a:spcAft>
                <a:spcPts val="0"/>
              </a:spcAft>
              <a:buNone/>
            </a:pPr>
            <a:r>
              <a:rPr b="0" lang="en-US" sz="2000">
                <a:latin typeface="Arial"/>
                <a:ea typeface="Arial"/>
                <a:cs typeface="Arial"/>
                <a:sym typeface="Arial"/>
              </a:rPr>
              <a:t>6.    Conclusion</a:t>
            </a:r>
            <a:endParaRPr b="0" sz="2000">
              <a:latin typeface="Arial"/>
              <a:ea typeface="Arial"/>
              <a:cs typeface="Arial"/>
              <a:sym typeface="Arial"/>
            </a:endParaRPr>
          </a:p>
          <a:p>
            <a:pPr indent="0" lvl="0" marL="0" rtl="0" algn="l">
              <a:lnSpc>
                <a:spcPct val="150000"/>
              </a:lnSpc>
              <a:spcBef>
                <a:spcPts val="0"/>
              </a:spcBef>
              <a:spcAft>
                <a:spcPts val="400"/>
              </a:spcAft>
              <a:buNone/>
            </a:pPr>
            <a:r>
              <a:t/>
            </a:r>
            <a:endParaRPr b="0" sz="1350">
              <a:solidFill>
                <a:srgbClr val="111111"/>
              </a:solidFill>
              <a:latin typeface="Arial"/>
              <a:ea typeface="Arial"/>
              <a:cs typeface="Arial"/>
              <a:sym typeface="Arial"/>
            </a:endParaRPr>
          </a:p>
        </p:txBody>
      </p:sp>
      <p:pic>
        <p:nvPicPr>
          <p:cNvPr id="60" name="Google Shape;60;p8"/>
          <p:cNvPicPr preferRelativeResize="0"/>
          <p:nvPr/>
        </p:nvPicPr>
        <p:blipFill>
          <a:blip r:embed="rId3">
            <a:alphaModFix/>
          </a:blip>
          <a:stretch>
            <a:fillRect/>
          </a:stretch>
        </p:blipFill>
        <p:spPr>
          <a:xfrm>
            <a:off x="5302250" y="830000"/>
            <a:ext cx="3489850" cy="3489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464650" y="517403"/>
            <a:ext cx="8214600" cy="261600"/>
          </a:xfrm>
          <a:prstGeom prst="rect">
            <a:avLst/>
          </a:prstGeom>
        </p:spPr>
        <p:txBody>
          <a:bodyPr anchorCtr="0" anchor="t" bIns="0" lIns="0" spcFirstLastPara="1" rIns="0" wrap="square" tIns="0">
            <a:spAutoFit/>
          </a:bodyPr>
          <a:lstStyle/>
          <a:p>
            <a:pPr indent="0" lvl="0" marL="0" rtl="0" algn="l">
              <a:lnSpc>
                <a:spcPct val="120000"/>
              </a:lnSpc>
              <a:spcBef>
                <a:spcPts val="3600"/>
              </a:spcBef>
              <a:spcAft>
                <a:spcPts val="1800"/>
              </a:spcAft>
              <a:buNone/>
            </a:pPr>
            <a:r>
              <a:rPr lang="en-US" sz="1700">
                <a:latin typeface="Arial"/>
                <a:ea typeface="Arial"/>
                <a:cs typeface="Arial"/>
                <a:sym typeface="Arial"/>
              </a:rPr>
              <a:t>the world’s top bond markets (1-10)</a:t>
            </a:r>
            <a:endParaRPr/>
          </a:p>
        </p:txBody>
      </p:sp>
      <p:pic>
        <p:nvPicPr>
          <p:cNvPr descr="Bond market size by country." id="172" name="Google Shape;172;p26"/>
          <p:cNvPicPr preferRelativeResize="0"/>
          <p:nvPr/>
        </p:nvPicPr>
        <p:blipFill rotWithShape="1">
          <a:blip r:embed="rId3">
            <a:alphaModFix/>
          </a:blip>
          <a:srcRect b="11757" l="0" r="0" t="6589"/>
          <a:stretch/>
        </p:blipFill>
        <p:spPr>
          <a:xfrm>
            <a:off x="464650" y="1186750"/>
            <a:ext cx="7842624" cy="343767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464654" y="517407"/>
            <a:ext cx="8214600" cy="261600"/>
          </a:xfrm>
          <a:prstGeom prst="rect">
            <a:avLst/>
          </a:prstGeom>
        </p:spPr>
        <p:txBody>
          <a:bodyPr anchorCtr="0" anchor="t" bIns="0" lIns="0" spcFirstLastPara="1" rIns="0" wrap="square" tIns="0">
            <a:spAutoFit/>
          </a:bodyPr>
          <a:lstStyle/>
          <a:p>
            <a:pPr indent="0" lvl="0" marL="0" rtl="0" algn="l">
              <a:lnSpc>
                <a:spcPct val="120000"/>
              </a:lnSpc>
              <a:spcBef>
                <a:spcPts val="3600"/>
              </a:spcBef>
              <a:spcAft>
                <a:spcPts val="1800"/>
              </a:spcAft>
              <a:buClr>
                <a:schemeClr val="dk1"/>
              </a:buClr>
              <a:buSzPts val="1100"/>
              <a:buFont typeface="Arial"/>
              <a:buNone/>
            </a:pPr>
            <a:r>
              <a:rPr lang="en-US" sz="1700">
                <a:latin typeface="Arial"/>
                <a:ea typeface="Arial"/>
                <a:cs typeface="Arial"/>
                <a:sym typeface="Arial"/>
              </a:rPr>
              <a:t>the world’s top bond markets (10-20)</a:t>
            </a:r>
            <a:endParaRPr/>
          </a:p>
        </p:txBody>
      </p:sp>
      <p:graphicFrame>
        <p:nvGraphicFramePr>
          <p:cNvPr id="178" name="Google Shape;178;p27"/>
          <p:cNvGraphicFramePr/>
          <p:nvPr/>
        </p:nvGraphicFramePr>
        <p:xfrm>
          <a:off x="547913" y="1206175"/>
          <a:ext cx="3000000" cy="3000000"/>
        </p:xfrm>
        <a:graphic>
          <a:graphicData uri="http://schemas.openxmlformats.org/drawingml/2006/table">
            <a:tbl>
              <a:tblPr>
                <a:noFill/>
                <a:tableStyleId>{7272DDDA-688C-41C1-8558-E2E565618085}</a:tableStyleId>
              </a:tblPr>
              <a:tblGrid>
                <a:gridCol w="1685925"/>
                <a:gridCol w="1714500"/>
                <a:gridCol w="2038350"/>
                <a:gridCol w="2362200"/>
              </a:tblGrid>
              <a:tr h="133350">
                <a:tc>
                  <a:txBody>
                    <a:bodyPr/>
                    <a:lstStyle/>
                    <a:p>
                      <a:pPr indent="0" lvl="0" marL="0" rtl="0" algn="l">
                        <a:lnSpc>
                          <a:spcPct val="115000"/>
                        </a:lnSpc>
                        <a:spcBef>
                          <a:spcPts val="0"/>
                        </a:spcBef>
                        <a:spcAft>
                          <a:spcPts val="0"/>
                        </a:spcAft>
                        <a:buNone/>
                      </a:pPr>
                      <a:r>
                        <a:rPr b="1" lang="en-US" sz="1100">
                          <a:solidFill>
                            <a:srgbClr val="111111"/>
                          </a:solidFill>
                        </a:rPr>
                        <a:t>Bond Market Rank</a:t>
                      </a:r>
                      <a:endParaRPr b="1" sz="1100">
                        <a:solidFill>
                          <a:srgbClr val="111111"/>
                        </a:solidFill>
                      </a:endParaRPr>
                    </a:p>
                  </a:txBody>
                  <a:tcPr marT="47625" marB="47625" marR="117125" marL="117125" anchor="ctr">
                    <a:lnB cap="flat" cmpd="sng" w="9525">
                      <a:solidFill>
                        <a:srgbClr val="000000"/>
                      </a:solidFill>
                      <a:prstDash val="solid"/>
                      <a:round/>
                      <a:headEnd len="sm" w="sm" type="none"/>
                      <a:tailEnd len="sm" w="sm" type="none"/>
                    </a:lnB>
                    <a:solidFill>
                      <a:srgbClr val="D9EDF7"/>
                    </a:solidFill>
                  </a:tcPr>
                </a:tc>
                <a:tc>
                  <a:txBody>
                    <a:bodyPr/>
                    <a:lstStyle/>
                    <a:p>
                      <a:pPr indent="0" lvl="0" marL="0" rtl="0" algn="l">
                        <a:lnSpc>
                          <a:spcPct val="115000"/>
                        </a:lnSpc>
                        <a:spcBef>
                          <a:spcPts val="0"/>
                        </a:spcBef>
                        <a:spcAft>
                          <a:spcPts val="0"/>
                        </a:spcAft>
                        <a:buNone/>
                      </a:pPr>
                      <a:r>
                        <a:rPr b="1" lang="en-US" sz="1100">
                          <a:solidFill>
                            <a:srgbClr val="111111"/>
                          </a:solidFill>
                        </a:rPr>
                        <a:t>Country / Region</a:t>
                      </a:r>
                      <a:endParaRPr b="1" sz="1100">
                        <a:solidFill>
                          <a:srgbClr val="111111"/>
                        </a:solidFill>
                      </a:endParaRPr>
                    </a:p>
                  </a:txBody>
                  <a:tcPr marT="47625" marB="47625" marR="117125" marL="117125" anchor="ctr">
                    <a:lnB cap="flat" cmpd="sng" w="9525">
                      <a:solidFill>
                        <a:srgbClr val="000000"/>
                      </a:solidFill>
                      <a:prstDash val="solid"/>
                      <a:round/>
                      <a:headEnd len="sm" w="sm" type="none"/>
                      <a:tailEnd len="sm" w="sm" type="none"/>
                    </a:lnB>
                    <a:solidFill>
                      <a:srgbClr val="D9EDF7"/>
                    </a:solidFill>
                  </a:tcPr>
                </a:tc>
                <a:tc>
                  <a:txBody>
                    <a:bodyPr/>
                    <a:lstStyle/>
                    <a:p>
                      <a:pPr indent="0" lvl="0" marL="0" rtl="0" algn="l">
                        <a:lnSpc>
                          <a:spcPct val="115000"/>
                        </a:lnSpc>
                        <a:spcBef>
                          <a:spcPts val="0"/>
                        </a:spcBef>
                        <a:spcAft>
                          <a:spcPts val="0"/>
                        </a:spcAft>
                        <a:buNone/>
                      </a:pPr>
                      <a:r>
                        <a:rPr b="1" lang="en-US" sz="1100">
                          <a:solidFill>
                            <a:srgbClr val="111111"/>
                          </a:solidFill>
                        </a:rPr>
                        <a:t>Total Debt Outstanding</a:t>
                      </a:r>
                      <a:endParaRPr b="1" sz="1100">
                        <a:solidFill>
                          <a:srgbClr val="111111"/>
                        </a:solidFill>
                      </a:endParaRPr>
                    </a:p>
                  </a:txBody>
                  <a:tcPr marT="47625" marB="47625" marR="117125" marL="117125" anchor="ctr">
                    <a:lnB cap="flat" cmpd="sng" w="9525">
                      <a:solidFill>
                        <a:srgbClr val="000000"/>
                      </a:solidFill>
                      <a:prstDash val="solid"/>
                      <a:round/>
                      <a:headEnd len="sm" w="sm" type="none"/>
                      <a:tailEnd len="sm" w="sm" type="none"/>
                    </a:lnB>
                    <a:solidFill>
                      <a:srgbClr val="D9EDF7"/>
                    </a:solidFill>
                  </a:tcPr>
                </a:tc>
                <a:tc>
                  <a:txBody>
                    <a:bodyPr/>
                    <a:lstStyle/>
                    <a:p>
                      <a:pPr indent="0" lvl="0" marL="0" rtl="0" algn="l">
                        <a:lnSpc>
                          <a:spcPct val="115000"/>
                        </a:lnSpc>
                        <a:spcBef>
                          <a:spcPts val="0"/>
                        </a:spcBef>
                        <a:spcAft>
                          <a:spcPts val="0"/>
                        </a:spcAft>
                        <a:buNone/>
                      </a:pPr>
                      <a:r>
                        <a:rPr b="1" lang="en-US" sz="1100">
                          <a:solidFill>
                            <a:srgbClr val="111111"/>
                          </a:solidFill>
                        </a:rPr>
                        <a:t>Share of Total Bond Market</a:t>
                      </a:r>
                      <a:endParaRPr b="1" sz="1100">
                        <a:solidFill>
                          <a:srgbClr val="111111"/>
                        </a:solidFill>
                      </a:endParaRPr>
                    </a:p>
                  </a:txBody>
                  <a:tcPr marT="47625" marB="47625" marR="117125" marL="117125" anchor="ctr">
                    <a:lnB cap="flat" cmpd="sng" w="9525">
                      <a:solidFill>
                        <a:srgbClr val="000000"/>
                      </a:solidFill>
                      <a:prstDash val="solid"/>
                      <a:round/>
                      <a:headEnd len="sm" w="sm" type="none"/>
                      <a:tailEnd len="sm" w="sm" type="none"/>
                    </a:lnB>
                    <a:solidFill>
                      <a:srgbClr val="D9EDF7"/>
                    </a:solidFill>
                  </a:tcPr>
                </a:tc>
              </a:tr>
              <a:tr h="333375">
                <a:tc>
                  <a:txBody>
                    <a:bodyPr/>
                    <a:lstStyle/>
                    <a:p>
                      <a:pPr indent="0" lvl="0" marL="0" rtl="0" algn="l">
                        <a:lnSpc>
                          <a:spcPct val="115000"/>
                        </a:lnSpc>
                        <a:spcBef>
                          <a:spcPts val="0"/>
                        </a:spcBef>
                        <a:spcAft>
                          <a:spcPts val="0"/>
                        </a:spcAft>
                        <a:buNone/>
                      </a:pPr>
                      <a:r>
                        <a:rPr lang="en-US" sz="1100">
                          <a:solidFill>
                            <a:srgbClr val="111111"/>
                          </a:solidFill>
                        </a:rPr>
                        <a:t>11</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 South Korea*</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$2.2T</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2%</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3375">
                <a:tc>
                  <a:txBody>
                    <a:bodyPr/>
                    <a:lstStyle/>
                    <a:p>
                      <a:pPr indent="0" lvl="0" marL="0" rtl="0" algn="l">
                        <a:lnSpc>
                          <a:spcPct val="115000"/>
                        </a:lnSpc>
                        <a:spcBef>
                          <a:spcPts val="0"/>
                        </a:spcBef>
                        <a:spcAft>
                          <a:spcPts val="0"/>
                        </a:spcAft>
                        <a:buNone/>
                      </a:pPr>
                      <a:r>
                        <a:rPr lang="en-US" sz="1100">
                          <a:solidFill>
                            <a:srgbClr val="111111"/>
                          </a:solidFill>
                        </a:rPr>
                        <a:t>12</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 Australia</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$2.2T</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2%</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r>
              <a:tr h="333375">
                <a:tc>
                  <a:txBody>
                    <a:bodyPr/>
                    <a:lstStyle/>
                    <a:p>
                      <a:pPr indent="0" lvl="0" marL="0" rtl="0" algn="l">
                        <a:lnSpc>
                          <a:spcPct val="115000"/>
                        </a:lnSpc>
                        <a:spcBef>
                          <a:spcPts val="0"/>
                        </a:spcBef>
                        <a:spcAft>
                          <a:spcPts val="0"/>
                        </a:spcAft>
                        <a:buNone/>
                      </a:pPr>
                      <a:r>
                        <a:rPr lang="en-US" sz="1100">
                          <a:solidFill>
                            <a:srgbClr val="111111"/>
                          </a:solidFill>
                        </a:rPr>
                        <a:t>13</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 Netherlands</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$1.9T</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1%</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3375">
                <a:tc>
                  <a:txBody>
                    <a:bodyPr/>
                    <a:lstStyle/>
                    <a:p>
                      <a:pPr indent="0" lvl="0" marL="0" rtl="0" algn="l">
                        <a:lnSpc>
                          <a:spcPct val="115000"/>
                        </a:lnSpc>
                        <a:spcBef>
                          <a:spcPts val="0"/>
                        </a:spcBef>
                        <a:spcAft>
                          <a:spcPts val="0"/>
                        </a:spcAft>
                        <a:buNone/>
                      </a:pPr>
                      <a:r>
                        <a:rPr lang="en-US" sz="1100">
                          <a:solidFill>
                            <a:srgbClr val="111111"/>
                          </a:solidFill>
                        </a:rPr>
                        <a:t>14</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 Spain</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$1.9T</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1%</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r>
              <a:tr h="333375">
                <a:tc>
                  <a:txBody>
                    <a:bodyPr/>
                    <a:lstStyle/>
                    <a:p>
                      <a:pPr indent="0" lvl="0" marL="0" rtl="0" algn="l">
                        <a:lnSpc>
                          <a:spcPct val="115000"/>
                        </a:lnSpc>
                        <a:spcBef>
                          <a:spcPts val="0"/>
                        </a:spcBef>
                        <a:spcAft>
                          <a:spcPts val="0"/>
                        </a:spcAft>
                        <a:buNone/>
                      </a:pPr>
                      <a:r>
                        <a:rPr lang="en-US" sz="1100">
                          <a:solidFill>
                            <a:srgbClr val="111111"/>
                          </a:solidFill>
                        </a:rPr>
                        <a:t>15</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 India*</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$1.3T</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1%</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3375">
                <a:tc>
                  <a:txBody>
                    <a:bodyPr/>
                    <a:lstStyle/>
                    <a:p>
                      <a:pPr indent="0" lvl="0" marL="0" rtl="0" algn="l">
                        <a:lnSpc>
                          <a:spcPct val="115000"/>
                        </a:lnSpc>
                        <a:spcBef>
                          <a:spcPts val="0"/>
                        </a:spcBef>
                        <a:spcAft>
                          <a:spcPts val="0"/>
                        </a:spcAft>
                        <a:buNone/>
                      </a:pPr>
                      <a:r>
                        <a:rPr lang="en-US" sz="1100">
                          <a:solidFill>
                            <a:srgbClr val="111111"/>
                          </a:solidFill>
                        </a:rPr>
                        <a:t>16</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 Ireland</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$1.0T</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1%</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r>
              <a:tr h="333375">
                <a:tc>
                  <a:txBody>
                    <a:bodyPr/>
                    <a:lstStyle/>
                    <a:p>
                      <a:pPr indent="0" lvl="0" marL="0" rtl="0" algn="l">
                        <a:lnSpc>
                          <a:spcPct val="115000"/>
                        </a:lnSpc>
                        <a:spcBef>
                          <a:spcPts val="0"/>
                        </a:spcBef>
                        <a:spcAft>
                          <a:spcPts val="0"/>
                        </a:spcAft>
                        <a:buNone/>
                      </a:pPr>
                      <a:r>
                        <a:rPr lang="en-US" sz="1100">
                          <a:solidFill>
                            <a:srgbClr val="111111"/>
                          </a:solidFill>
                        </a:rPr>
                        <a:t>17</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 Mexico*</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$1.0T</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1%</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3375">
                <a:tc>
                  <a:txBody>
                    <a:bodyPr/>
                    <a:lstStyle/>
                    <a:p>
                      <a:pPr indent="0" lvl="0" marL="0" rtl="0" algn="l">
                        <a:lnSpc>
                          <a:spcPct val="115000"/>
                        </a:lnSpc>
                        <a:spcBef>
                          <a:spcPts val="0"/>
                        </a:spcBef>
                        <a:spcAft>
                          <a:spcPts val="0"/>
                        </a:spcAft>
                        <a:buNone/>
                      </a:pPr>
                      <a:r>
                        <a:rPr lang="en-US" sz="1100">
                          <a:solidFill>
                            <a:srgbClr val="111111"/>
                          </a:solidFill>
                        </a:rPr>
                        <a:t>18</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 Luxembourg</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$0.9T</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1%</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9F9F9"/>
                    </a:solidFill>
                  </a:tcPr>
                </a:tc>
              </a:tr>
              <a:tr h="333375">
                <a:tc>
                  <a:txBody>
                    <a:bodyPr/>
                    <a:lstStyle/>
                    <a:p>
                      <a:pPr indent="0" lvl="0" marL="0" rtl="0" algn="l">
                        <a:lnSpc>
                          <a:spcPct val="115000"/>
                        </a:lnSpc>
                        <a:spcBef>
                          <a:spcPts val="0"/>
                        </a:spcBef>
                        <a:spcAft>
                          <a:spcPts val="0"/>
                        </a:spcAft>
                        <a:buNone/>
                      </a:pPr>
                      <a:r>
                        <a:rPr lang="en-US" sz="1100">
                          <a:solidFill>
                            <a:srgbClr val="111111"/>
                          </a:solidFill>
                        </a:rPr>
                        <a:t>19</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 Belgium</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$0.7T</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US" sz="1100">
                          <a:solidFill>
                            <a:srgbClr val="111111"/>
                          </a:solidFill>
                        </a:rPr>
                        <a:t>&gt;1%</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33375">
                <a:tc>
                  <a:txBody>
                    <a:bodyPr/>
                    <a:lstStyle/>
                    <a:p>
                      <a:pPr indent="0" lvl="0" marL="0" rtl="0" algn="l">
                        <a:lnSpc>
                          <a:spcPct val="115000"/>
                        </a:lnSpc>
                        <a:spcBef>
                          <a:spcPts val="0"/>
                        </a:spcBef>
                        <a:spcAft>
                          <a:spcPts val="0"/>
                        </a:spcAft>
                        <a:buNone/>
                      </a:pPr>
                      <a:r>
                        <a:rPr lang="en-US" sz="1100">
                          <a:solidFill>
                            <a:srgbClr val="111111"/>
                          </a:solidFill>
                        </a:rPr>
                        <a:t>20</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 Russia*</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$0.7T</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solidFill>
                      <a:srgbClr val="F9F9F9"/>
                    </a:solidFill>
                  </a:tcPr>
                </a:tc>
                <a:tc>
                  <a:txBody>
                    <a:bodyPr/>
                    <a:lstStyle/>
                    <a:p>
                      <a:pPr indent="0" lvl="0" marL="0" rtl="0" algn="l">
                        <a:lnSpc>
                          <a:spcPct val="115000"/>
                        </a:lnSpc>
                        <a:spcBef>
                          <a:spcPts val="0"/>
                        </a:spcBef>
                        <a:spcAft>
                          <a:spcPts val="0"/>
                        </a:spcAft>
                        <a:buNone/>
                      </a:pPr>
                      <a:r>
                        <a:rPr lang="en-US" sz="1100">
                          <a:solidFill>
                            <a:srgbClr val="111111"/>
                          </a:solidFill>
                        </a:rPr>
                        <a:t>&gt;1%</a:t>
                      </a:r>
                      <a:endParaRPr sz="1100">
                        <a:solidFill>
                          <a:srgbClr val="111111"/>
                        </a:solidFill>
                      </a:endParaRPr>
                    </a:p>
                  </a:txBody>
                  <a:tcPr marT="47625" marB="47625" marR="117125" marL="117125">
                    <a:lnT cap="flat" cmpd="sng" w="9525">
                      <a:solidFill>
                        <a:srgbClr val="000000"/>
                      </a:solidFill>
                      <a:prstDash val="solid"/>
                      <a:round/>
                      <a:headEnd len="sm" w="sm" type="none"/>
                      <a:tailEnd len="sm" w="sm" type="none"/>
                    </a:lnT>
                    <a:solidFill>
                      <a:srgbClr val="F9F9F9"/>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464654" y="517407"/>
            <a:ext cx="8214600" cy="50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Why Bonds?</a:t>
            </a:r>
            <a:endParaRPr/>
          </a:p>
        </p:txBody>
      </p:sp>
      <p:sp>
        <p:nvSpPr>
          <p:cNvPr id="184" name="Google Shape;184;p28"/>
          <p:cNvSpPr txBox="1"/>
          <p:nvPr>
            <p:ph idx="1" type="body"/>
          </p:nvPr>
        </p:nvSpPr>
        <p:spPr>
          <a:xfrm>
            <a:off x="1012550" y="1414250"/>
            <a:ext cx="6412800" cy="2961600"/>
          </a:xfrm>
          <a:prstGeom prst="rect">
            <a:avLst/>
          </a:prstGeom>
        </p:spPr>
        <p:txBody>
          <a:bodyPr anchorCtr="0" anchor="t" bIns="0" lIns="0" spcFirstLastPara="1" rIns="0" wrap="square" tIns="0">
            <a:spAutoFit/>
          </a:bodyPr>
          <a:lstStyle/>
          <a:p>
            <a:pPr indent="-311150" lvl="0" marL="457200" rtl="0" algn="just">
              <a:lnSpc>
                <a:spcPct val="115000"/>
              </a:lnSpc>
              <a:spcBef>
                <a:spcPts val="0"/>
              </a:spcBef>
              <a:spcAft>
                <a:spcPts val="0"/>
              </a:spcAft>
              <a:buSzPts val="1300"/>
              <a:buAutoNum type="arabicPeriod"/>
            </a:pPr>
            <a:r>
              <a:rPr b="0" lang="en-US" sz="1300">
                <a:latin typeface="Arial"/>
                <a:ea typeface="Arial"/>
                <a:cs typeface="Arial"/>
                <a:sym typeface="Arial"/>
              </a:rPr>
              <a:t>Diversity in Issuers:  Bonds are issued by various entities, including governments, corporations and etc.</a:t>
            </a:r>
            <a:endParaRPr b="0" sz="1300">
              <a:latin typeface="Arial"/>
              <a:ea typeface="Arial"/>
              <a:cs typeface="Arial"/>
              <a:sym typeface="Arial"/>
            </a:endParaRPr>
          </a:p>
          <a:p>
            <a:pPr indent="0" lvl="0" marL="0" rtl="0" algn="just">
              <a:lnSpc>
                <a:spcPct val="115000"/>
              </a:lnSpc>
              <a:spcBef>
                <a:spcPts val="0"/>
              </a:spcBef>
              <a:spcAft>
                <a:spcPts val="0"/>
              </a:spcAft>
              <a:buNone/>
            </a:pPr>
            <a:r>
              <a:t/>
            </a:r>
            <a:endParaRPr b="0" sz="1300">
              <a:latin typeface="Arial"/>
              <a:ea typeface="Arial"/>
              <a:cs typeface="Arial"/>
              <a:sym typeface="Arial"/>
            </a:endParaRPr>
          </a:p>
          <a:p>
            <a:pPr indent="-311150" lvl="0" marL="457200" rtl="0" algn="just">
              <a:lnSpc>
                <a:spcPct val="115000"/>
              </a:lnSpc>
              <a:spcBef>
                <a:spcPts val="0"/>
              </a:spcBef>
              <a:spcAft>
                <a:spcPts val="0"/>
              </a:spcAft>
              <a:buSzPts val="1300"/>
              <a:buAutoNum type="arabicPeriod"/>
            </a:pPr>
            <a:r>
              <a:rPr b="0" lang="en-US" sz="1300">
                <a:latin typeface="Arial"/>
                <a:ea typeface="Arial"/>
                <a:cs typeface="Arial"/>
                <a:sym typeface="Arial"/>
              </a:rPr>
              <a:t>Unique Market Dynamics: Bond markets have their own set of dynamics and factors influencing liquidity. </a:t>
            </a:r>
            <a:endParaRPr b="0" sz="1300">
              <a:latin typeface="Arial"/>
              <a:ea typeface="Arial"/>
              <a:cs typeface="Arial"/>
              <a:sym typeface="Arial"/>
            </a:endParaRPr>
          </a:p>
          <a:p>
            <a:pPr indent="0" lvl="0" marL="0" rtl="0" algn="just">
              <a:lnSpc>
                <a:spcPct val="115000"/>
              </a:lnSpc>
              <a:spcBef>
                <a:spcPts val="0"/>
              </a:spcBef>
              <a:spcAft>
                <a:spcPts val="0"/>
              </a:spcAft>
              <a:buNone/>
            </a:pPr>
            <a:r>
              <a:t/>
            </a:r>
            <a:endParaRPr b="0" sz="1300">
              <a:latin typeface="Arial"/>
              <a:ea typeface="Arial"/>
              <a:cs typeface="Arial"/>
              <a:sym typeface="Arial"/>
            </a:endParaRPr>
          </a:p>
          <a:p>
            <a:pPr indent="-311150" lvl="0" marL="457200" rtl="0" algn="just">
              <a:lnSpc>
                <a:spcPct val="115000"/>
              </a:lnSpc>
              <a:spcBef>
                <a:spcPts val="0"/>
              </a:spcBef>
              <a:spcAft>
                <a:spcPts val="0"/>
              </a:spcAft>
              <a:buSzPts val="1300"/>
              <a:buAutoNum type="arabicPeriod"/>
            </a:pPr>
            <a:r>
              <a:rPr b="0" lang="en-US" sz="1300">
                <a:latin typeface="Arial"/>
                <a:ea typeface="Arial"/>
                <a:cs typeface="Arial"/>
                <a:sym typeface="Arial"/>
              </a:rPr>
              <a:t>Regulatory Environment: The regulatory environment for bonds can differ from that of other securities. </a:t>
            </a:r>
            <a:endParaRPr b="0" sz="1300">
              <a:latin typeface="Arial"/>
              <a:ea typeface="Arial"/>
              <a:cs typeface="Arial"/>
              <a:sym typeface="Arial"/>
            </a:endParaRPr>
          </a:p>
          <a:p>
            <a:pPr indent="0" lvl="0" marL="0" rtl="0" algn="just">
              <a:lnSpc>
                <a:spcPct val="115000"/>
              </a:lnSpc>
              <a:spcBef>
                <a:spcPts val="0"/>
              </a:spcBef>
              <a:spcAft>
                <a:spcPts val="0"/>
              </a:spcAft>
              <a:buNone/>
            </a:pPr>
            <a:r>
              <a:t/>
            </a:r>
            <a:endParaRPr b="0" sz="1300">
              <a:latin typeface="Arial"/>
              <a:ea typeface="Arial"/>
              <a:cs typeface="Arial"/>
              <a:sym typeface="Arial"/>
            </a:endParaRPr>
          </a:p>
          <a:p>
            <a:pPr indent="-311150" lvl="0" marL="457200" rtl="0" algn="just">
              <a:lnSpc>
                <a:spcPct val="115000"/>
              </a:lnSpc>
              <a:spcBef>
                <a:spcPts val="0"/>
              </a:spcBef>
              <a:spcAft>
                <a:spcPts val="0"/>
              </a:spcAft>
              <a:buSzPts val="1300"/>
              <a:buAutoNum type="arabicPeriod"/>
            </a:pPr>
            <a:r>
              <a:rPr b="0" lang="en-US" sz="1300">
                <a:latin typeface="Arial"/>
                <a:ea typeface="Arial"/>
                <a:cs typeface="Arial"/>
                <a:sym typeface="Arial"/>
              </a:rPr>
              <a:t>Market Impact of Economic Events: Economic events and indicators may have varying effects on different types of securities. Focusing on bonds allows you to explore how economic events, such as inflation or economic downturns, influence liquidity in fixed-income markets.</a:t>
            </a:r>
            <a:endParaRPr b="0" sz="13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464654" y="517407"/>
            <a:ext cx="8214600" cy="50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Bloomberg Terminal</a:t>
            </a:r>
            <a:endParaRPr/>
          </a:p>
        </p:txBody>
      </p:sp>
      <p:sp>
        <p:nvSpPr>
          <p:cNvPr id="190" name="Google Shape;190;p29"/>
          <p:cNvSpPr txBox="1"/>
          <p:nvPr>
            <p:ph idx="1" type="body"/>
          </p:nvPr>
        </p:nvSpPr>
        <p:spPr>
          <a:xfrm>
            <a:off x="464650" y="1446925"/>
            <a:ext cx="3531000" cy="26784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b="0" lang="en-US" sz="1450">
                <a:highlight>
                  <a:srgbClr val="FFFFFF"/>
                </a:highlight>
                <a:latin typeface="Arial"/>
                <a:ea typeface="Arial"/>
                <a:cs typeface="Arial"/>
                <a:sym typeface="Arial"/>
              </a:rPr>
              <a:t>The </a:t>
            </a:r>
            <a:r>
              <a:rPr b="0" lang="en-US" sz="1450">
                <a:latin typeface="Arial"/>
                <a:ea typeface="Arial"/>
                <a:cs typeface="Arial"/>
                <a:sym typeface="Arial"/>
              </a:rPr>
              <a:t>Bloomberg Terminal</a:t>
            </a:r>
            <a:r>
              <a:rPr b="0" lang="en-US" sz="1450">
                <a:highlight>
                  <a:srgbClr val="FFFFFF"/>
                </a:highlight>
                <a:latin typeface="Arial"/>
                <a:ea typeface="Arial"/>
                <a:cs typeface="Arial"/>
                <a:sym typeface="Arial"/>
              </a:rPr>
              <a:t> is a computer software system provided by the </a:t>
            </a:r>
            <a:r>
              <a:rPr b="0" lang="en-US" sz="1450">
                <a:uFill>
                  <a:noFill/>
                </a:uFill>
                <a:latin typeface="Arial"/>
                <a:ea typeface="Arial"/>
                <a:cs typeface="Arial"/>
                <a:sym typeface="Arial"/>
                <a:hlinkClick r:id="rId3"/>
              </a:rPr>
              <a:t>financial data vendor</a:t>
            </a:r>
            <a:r>
              <a:rPr b="0" lang="en-US" sz="1450">
                <a:highlight>
                  <a:srgbClr val="FFFFFF"/>
                </a:highlight>
                <a:latin typeface="Arial"/>
                <a:ea typeface="Arial"/>
                <a:cs typeface="Arial"/>
                <a:sym typeface="Arial"/>
              </a:rPr>
              <a:t> </a:t>
            </a:r>
            <a:r>
              <a:rPr b="0" lang="en-US" sz="1450">
                <a:uFill>
                  <a:noFill/>
                </a:uFill>
                <a:latin typeface="Arial"/>
                <a:ea typeface="Arial"/>
                <a:cs typeface="Arial"/>
                <a:sym typeface="Arial"/>
                <a:hlinkClick r:id="rId4"/>
              </a:rPr>
              <a:t>Bloomberg </a:t>
            </a:r>
            <a:r>
              <a:rPr b="0" lang="en-US" sz="1450">
                <a:highlight>
                  <a:srgbClr val="FFFFFF"/>
                </a:highlight>
                <a:latin typeface="Arial"/>
                <a:ea typeface="Arial"/>
                <a:cs typeface="Arial"/>
                <a:sym typeface="Arial"/>
              </a:rPr>
              <a:t> that enables professionals in the financial service sector and other industries to access Bloomberg Professional Services through which users can monitor and analyze real-time financial transparent </a:t>
            </a:r>
            <a:r>
              <a:rPr b="0" lang="en-US" sz="1450">
                <a:uFill>
                  <a:noFill/>
                </a:uFill>
                <a:latin typeface="Arial"/>
                <a:ea typeface="Arial"/>
                <a:cs typeface="Arial"/>
                <a:sym typeface="Arial"/>
                <a:hlinkClick r:id="rId5"/>
              </a:rPr>
              <a:t>market data</a:t>
            </a:r>
            <a:r>
              <a:rPr b="0" lang="en-US" sz="1450">
                <a:highlight>
                  <a:srgbClr val="FFFFFF"/>
                </a:highlight>
                <a:latin typeface="Arial"/>
                <a:ea typeface="Arial"/>
                <a:cs typeface="Arial"/>
                <a:sym typeface="Arial"/>
              </a:rPr>
              <a:t>. </a:t>
            </a:r>
            <a:endParaRPr b="0" sz="1450">
              <a:highlight>
                <a:srgbClr val="FFFFFF"/>
              </a:highlight>
              <a:latin typeface="Arial"/>
              <a:ea typeface="Arial"/>
              <a:cs typeface="Arial"/>
              <a:sym typeface="Arial"/>
            </a:endParaRPr>
          </a:p>
          <a:p>
            <a:pPr indent="0" lvl="0" marL="0" rtl="0" algn="just">
              <a:spcBef>
                <a:spcPts val="0"/>
              </a:spcBef>
              <a:spcAft>
                <a:spcPts val="0"/>
              </a:spcAft>
              <a:buNone/>
            </a:pPr>
            <a:r>
              <a:t/>
            </a:r>
            <a:endParaRPr b="0" sz="1450">
              <a:highlight>
                <a:srgbClr val="FFFFFF"/>
              </a:highlight>
              <a:latin typeface="Arial"/>
              <a:ea typeface="Arial"/>
              <a:cs typeface="Arial"/>
              <a:sym typeface="Arial"/>
            </a:endParaRPr>
          </a:p>
          <a:p>
            <a:pPr indent="0" lvl="0" marL="0" rtl="0" algn="just">
              <a:spcBef>
                <a:spcPts val="0"/>
              </a:spcBef>
              <a:spcAft>
                <a:spcPts val="0"/>
              </a:spcAft>
              <a:buNone/>
            </a:pPr>
            <a:r>
              <a:rPr b="0" lang="en-US" sz="1450">
                <a:highlight>
                  <a:srgbClr val="FFFFFF"/>
                </a:highlight>
                <a:latin typeface="Arial"/>
                <a:ea typeface="Arial"/>
                <a:cs typeface="Arial"/>
                <a:sym typeface="Arial"/>
              </a:rPr>
              <a:t>The </a:t>
            </a:r>
            <a:r>
              <a:rPr b="0" lang="en-US" sz="1450">
                <a:uFill>
                  <a:noFill/>
                </a:uFill>
                <a:latin typeface="Arial"/>
                <a:ea typeface="Arial"/>
                <a:cs typeface="Arial"/>
                <a:sym typeface="Arial"/>
                <a:hlinkClick r:id="rId6"/>
              </a:rPr>
              <a:t>financial data vendor</a:t>
            </a:r>
            <a:r>
              <a:rPr b="0" lang="en-US" sz="1450">
                <a:highlight>
                  <a:srgbClr val="FFFFFF"/>
                </a:highlight>
                <a:latin typeface="Arial"/>
                <a:ea typeface="Arial"/>
                <a:cs typeface="Arial"/>
                <a:sym typeface="Arial"/>
              </a:rPr>
              <a:t>’s proprietary computer system starts at $30,000 per user per year.</a:t>
            </a:r>
            <a:endParaRPr b="0" sz="1450">
              <a:highlight>
                <a:srgbClr val="FFFFFF"/>
              </a:highlight>
              <a:latin typeface="Arial"/>
              <a:ea typeface="Arial"/>
              <a:cs typeface="Arial"/>
              <a:sym typeface="Arial"/>
            </a:endParaRPr>
          </a:p>
        </p:txBody>
      </p:sp>
      <p:pic>
        <p:nvPicPr>
          <p:cNvPr id="191" name="Google Shape;191;p29"/>
          <p:cNvPicPr preferRelativeResize="0"/>
          <p:nvPr/>
        </p:nvPicPr>
        <p:blipFill>
          <a:blip r:embed="rId7">
            <a:alphaModFix/>
          </a:blip>
          <a:stretch>
            <a:fillRect/>
          </a:stretch>
        </p:blipFill>
        <p:spPr>
          <a:xfrm>
            <a:off x="4257025" y="1250941"/>
            <a:ext cx="4614894" cy="342491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30"/>
          <p:cNvPicPr preferRelativeResize="0"/>
          <p:nvPr/>
        </p:nvPicPr>
        <p:blipFill rotWithShape="1">
          <a:blip r:embed="rId3">
            <a:alphaModFix/>
          </a:blip>
          <a:srcRect b="0" l="0" r="1058" t="0"/>
          <a:stretch/>
        </p:blipFill>
        <p:spPr>
          <a:xfrm>
            <a:off x="467050" y="489925"/>
            <a:ext cx="8123299" cy="4398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31"/>
          <p:cNvPicPr preferRelativeResize="0"/>
          <p:nvPr/>
        </p:nvPicPr>
        <p:blipFill>
          <a:blip r:embed="rId3">
            <a:alphaModFix/>
          </a:blip>
          <a:stretch>
            <a:fillRect/>
          </a:stretch>
        </p:blipFill>
        <p:spPr>
          <a:xfrm>
            <a:off x="434688" y="512875"/>
            <a:ext cx="8274624" cy="4451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464654" y="517407"/>
            <a:ext cx="8214600" cy="4617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3000"/>
              <a:t>Here are the features that we have used:</a:t>
            </a:r>
            <a:endParaRPr sz="3000"/>
          </a:p>
        </p:txBody>
      </p:sp>
      <p:sp>
        <p:nvSpPr>
          <p:cNvPr id="207" name="Google Shape;207;p32"/>
          <p:cNvSpPr txBox="1"/>
          <p:nvPr>
            <p:ph idx="1" type="body"/>
          </p:nvPr>
        </p:nvSpPr>
        <p:spPr>
          <a:xfrm>
            <a:off x="464654" y="1250941"/>
            <a:ext cx="7880400" cy="2941500"/>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chemeClr val="lt1">
                <a:alpha val="50000"/>
              </a:schemeClr>
            </a:outerShdw>
          </a:effectLst>
        </p:spPr>
        <p:txBody>
          <a:bodyPr anchorCtr="0" anchor="t" bIns="0" lIns="0" spcFirstLastPara="1" rIns="0" wrap="square" tIns="0">
            <a:spAutoFit/>
          </a:bodyPr>
          <a:lstStyle/>
          <a:p>
            <a:pPr indent="-317500" lvl="0" marL="457200" rtl="0" algn="l">
              <a:lnSpc>
                <a:spcPct val="115000"/>
              </a:lnSpc>
              <a:spcBef>
                <a:spcPts val="0"/>
              </a:spcBef>
              <a:spcAft>
                <a:spcPts val="0"/>
              </a:spcAft>
              <a:buSzPts val="1400"/>
              <a:buFont typeface="Arial"/>
              <a:buChar char="●"/>
            </a:pPr>
            <a:r>
              <a:rPr lang="en-US" sz="1400">
                <a:latin typeface="Arial"/>
                <a:ea typeface="Arial"/>
                <a:cs typeface="Arial"/>
                <a:sym typeface="Arial"/>
              </a:rPr>
              <a:t>Yld to Mty (Ask):</a:t>
            </a:r>
            <a:endParaRPr sz="1400">
              <a:latin typeface="Arial"/>
              <a:ea typeface="Arial"/>
              <a:cs typeface="Arial"/>
              <a:sym typeface="Arial"/>
            </a:endParaRPr>
          </a:p>
          <a:p>
            <a:pPr indent="-317500" lvl="0" marL="914400" rtl="0" algn="l">
              <a:lnSpc>
                <a:spcPct val="115000"/>
              </a:lnSpc>
              <a:spcBef>
                <a:spcPts val="0"/>
              </a:spcBef>
              <a:spcAft>
                <a:spcPts val="0"/>
              </a:spcAft>
              <a:buSzPts val="1400"/>
              <a:buFont typeface="Arial"/>
              <a:buAutoNum type="alphaLcParenR"/>
            </a:pPr>
            <a:r>
              <a:rPr b="0" lang="en-US" sz="1400">
                <a:latin typeface="Arial"/>
                <a:ea typeface="Arial"/>
                <a:cs typeface="Arial"/>
                <a:sym typeface="Arial"/>
              </a:rPr>
              <a:t>Significance: Represents the yield to maturity, offering insights into the expected return on investment.</a:t>
            </a:r>
            <a:endParaRPr b="0" sz="1400">
              <a:latin typeface="Arial"/>
              <a:ea typeface="Arial"/>
              <a:cs typeface="Arial"/>
              <a:sym typeface="Arial"/>
            </a:endParaRPr>
          </a:p>
          <a:p>
            <a:pPr indent="-317500" lvl="0" marL="914400" rtl="0" algn="l">
              <a:lnSpc>
                <a:spcPct val="115000"/>
              </a:lnSpc>
              <a:spcBef>
                <a:spcPts val="0"/>
              </a:spcBef>
              <a:spcAft>
                <a:spcPts val="0"/>
              </a:spcAft>
              <a:buSzPts val="1400"/>
              <a:buFont typeface="Arial"/>
              <a:buAutoNum type="alphaLcParenR"/>
            </a:pPr>
            <a:r>
              <a:rPr b="0" lang="en-US" sz="1400">
                <a:latin typeface="Arial"/>
                <a:ea typeface="Arial"/>
                <a:cs typeface="Arial"/>
                <a:sym typeface="Arial"/>
              </a:rPr>
              <a:t>Impact on Liquidity: Higher yields may attract a broader investor base, influencing market liquidity positively.</a:t>
            </a:r>
            <a:endParaRPr b="0" sz="1400">
              <a:latin typeface="Arial"/>
              <a:ea typeface="Arial"/>
              <a:cs typeface="Arial"/>
              <a:sym typeface="Arial"/>
            </a:endParaRPr>
          </a:p>
          <a:p>
            <a:pPr indent="0" lvl="0" marL="457200" rtl="0" algn="l">
              <a:lnSpc>
                <a:spcPct val="115000"/>
              </a:lnSpc>
              <a:spcBef>
                <a:spcPts val="0"/>
              </a:spcBef>
              <a:spcAft>
                <a:spcPts val="0"/>
              </a:spcAft>
              <a:buNone/>
            </a:pPr>
            <a:r>
              <a:t/>
            </a:r>
            <a:endParaRPr b="0"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400">
                <a:latin typeface="Arial"/>
                <a:ea typeface="Arial"/>
                <a:cs typeface="Arial"/>
                <a:sym typeface="Arial"/>
              </a:rPr>
              <a:t>LQA Bid-Ask Spread:</a:t>
            </a:r>
            <a:endParaRPr sz="1400">
              <a:latin typeface="Arial"/>
              <a:ea typeface="Arial"/>
              <a:cs typeface="Arial"/>
              <a:sym typeface="Arial"/>
            </a:endParaRPr>
          </a:p>
          <a:p>
            <a:pPr indent="-317500" lvl="0" marL="914400" rtl="0" algn="l">
              <a:lnSpc>
                <a:spcPct val="115000"/>
              </a:lnSpc>
              <a:spcBef>
                <a:spcPts val="0"/>
              </a:spcBef>
              <a:spcAft>
                <a:spcPts val="0"/>
              </a:spcAft>
              <a:buSzPts val="1400"/>
              <a:buFont typeface="Arial"/>
              <a:buAutoNum type="alphaLcParenR"/>
            </a:pPr>
            <a:r>
              <a:rPr b="0" lang="en-US" sz="1400">
                <a:latin typeface="Arial"/>
                <a:ea typeface="Arial"/>
                <a:cs typeface="Arial"/>
                <a:sym typeface="Arial"/>
              </a:rPr>
              <a:t>Significance: Measures the difference between buying and selling prices, indicating trading costs.</a:t>
            </a:r>
            <a:endParaRPr b="0" sz="1400">
              <a:latin typeface="Arial"/>
              <a:ea typeface="Arial"/>
              <a:cs typeface="Arial"/>
              <a:sym typeface="Arial"/>
            </a:endParaRPr>
          </a:p>
          <a:p>
            <a:pPr indent="-317500" lvl="0" marL="914400" rtl="0" algn="l">
              <a:lnSpc>
                <a:spcPct val="115000"/>
              </a:lnSpc>
              <a:spcBef>
                <a:spcPts val="0"/>
              </a:spcBef>
              <a:spcAft>
                <a:spcPts val="0"/>
              </a:spcAft>
              <a:buSzPts val="1400"/>
              <a:buFont typeface="Arial"/>
              <a:buAutoNum type="alphaLcParenR"/>
            </a:pPr>
            <a:r>
              <a:rPr b="0" lang="en-US" sz="1400">
                <a:latin typeface="Arial"/>
                <a:ea typeface="Arial"/>
                <a:cs typeface="Arial"/>
                <a:sym typeface="Arial"/>
              </a:rPr>
              <a:t>Impact on Liquidity: A narrower bid-ask spread implies lower transaction costs, fostering higher liquidity and trader participation.</a:t>
            </a:r>
            <a:endParaRPr b="0" sz="1400">
              <a:latin typeface="Arial"/>
              <a:ea typeface="Arial"/>
              <a:cs typeface="Arial"/>
              <a:sym typeface="Arial"/>
            </a:endParaRPr>
          </a:p>
          <a:p>
            <a:pPr indent="0" lvl="0" marL="0" rtl="0" algn="l">
              <a:lnSpc>
                <a:spcPct val="115000"/>
              </a:lnSpc>
              <a:spcBef>
                <a:spcPts val="0"/>
              </a:spcBef>
              <a:spcAft>
                <a:spcPts val="0"/>
              </a:spcAft>
              <a:buNone/>
            </a:pPr>
            <a:r>
              <a:t/>
            </a:r>
            <a:endParaRPr b="0" sz="14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idx="1" type="body"/>
          </p:nvPr>
        </p:nvSpPr>
        <p:spPr>
          <a:xfrm>
            <a:off x="445304" y="1321366"/>
            <a:ext cx="7880400" cy="2693700"/>
          </a:xfrm>
          <a:prstGeom prst="rect">
            <a:avLst/>
          </a:prstGeom>
        </p:spPr>
        <p:txBody>
          <a:bodyPr anchorCtr="0" anchor="t" bIns="0" lIns="0" spcFirstLastPara="1" rIns="0" wrap="square" tIns="0">
            <a:spAutoFit/>
          </a:bodyPr>
          <a:lstStyle/>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Market Cap:</a:t>
            </a:r>
            <a:endParaRPr sz="1400">
              <a:latin typeface="Arial"/>
              <a:ea typeface="Arial"/>
              <a:cs typeface="Arial"/>
              <a:sym typeface="Arial"/>
            </a:endParaRPr>
          </a:p>
          <a:p>
            <a:pPr indent="-317500" lvl="0" marL="914400" rtl="0" algn="l">
              <a:lnSpc>
                <a:spcPct val="115000"/>
              </a:lnSpc>
              <a:spcBef>
                <a:spcPts val="0"/>
              </a:spcBef>
              <a:spcAft>
                <a:spcPts val="0"/>
              </a:spcAft>
              <a:buSzPts val="1400"/>
              <a:buFont typeface="Arial"/>
              <a:buAutoNum type="alphaLcParenR"/>
            </a:pPr>
            <a:r>
              <a:rPr b="0" lang="en-US" sz="1400">
                <a:latin typeface="Arial"/>
                <a:ea typeface="Arial"/>
                <a:cs typeface="Arial"/>
                <a:sym typeface="Arial"/>
              </a:rPr>
              <a:t>Significance: Reflects the total market value of the security.</a:t>
            </a:r>
            <a:endParaRPr b="0" sz="1400">
              <a:latin typeface="Arial"/>
              <a:ea typeface="Arial"/>
              <a:cs typeface="Arial"/>
              <a:sym typeface="Arial"/>
            </a:endParaRPr>
          </a:p>
          <a:p>
            <a:pPr indent="-317500" lvl="0" marL="914400" rtl="0" algn="l">
              <a:lnSpc>
                <a:spcPct val="115000"/>
              </a:lnSpc>
              <a:spcBef>
                <a:spcPts val="0"/>
              </a:spcBef>
              <a:spcAft>
                <a:spcPts val="0"/>
              </a:spcAft>
              <a:buSzPts val="1400"/>
              <a:buFont typeface="Arial"/>
              <a:buAutoNum type="alphaLcParenR"/>
            </a:pPr>
            <a:r>
              <a:rPr b="0" lang="en-US" sz="1400">
                <a:latin typeface="Arial"/>
                <a:ea typeface="Arial"/>
                <a:cs typeface="Arial"/>
                <a:sym typeface="Arial"/>
              </a:rPr>
              <a:t>Impact on Liquidity: Larger market capitalization often correlates with increased liquidity, as larger securities tend to attract more market participants.</a:t>
            </a:r>
            <a:endParaRPr b="0" sz="14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b="0" sz="1400">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Char char="●"/>
            </a:pPr>
            <a:r>
              <a:rPr lang="en-US" sz="1400">
                <a:latin typeface="Arial"/>
                <a:ea typeface="Arial"/>
                <a:cs typeface="Arial"/>
                <a:sym typeface="Arial"/>
              </a:rPr>
              <a:t>LQA Expected Daily Vol:</a:t>
            </a:r>
            <a:endParaRPr sz="1400">
              <a:latin typeface="Arial"/>
              <a:ea typeface="Arial"/>
              <a:cs typeface="Arial"/>
              <a:sym typeface="Arial"/>
            </a:endParaRPr>
          </a:p>
          <a:p>
            <a:pPr indent="-317500" lvl="0" marL="914400" rtl="0" algn="l">
              <a:lnSpc>
                <a:spcPct val="115000"/>
              </a:lnSpc>
              <a:spcBef>
                <a:spcPts val="0"/>
              </a:spcBef>
              <a:spcAft>
                <a:spcPts val="0"/>
              </a:spcAft>
              <a:buSzPts val="1400"/>
              <a:buFont typeface="Arial"/>
              <a:buAutoNum type="alphaLcParenR"/>
            </a:pPr>
            <a:r>
              <a:rPr b="0" lang="en-US" sz="1400">
                <a:latin typeface="Arial"/>
                <a:ea typeface="Arial"/>
                <a:cs typeface="Arial"/>
                <a:sym typeface="Arial"/>
              </a:rPr>
              <a:t>Significance: Represents the anticipated daily trading volume.</a:t>
            </a:r>
            <a:endParaRPr b="0" sz="1400">
              <a:latin typeface="Arial"/>
              <a:ea typeface="Arial"/>
              <a:cs typeface="Arial"/>
              <a:sym typeface="Arial"/>
            </a:endParaRPr>
          </a:p>
          <a:p>
            <a:pPr indent="-317500" lvl="0" marL="914400" rtl="0" algn="l">
              <a:lnSpc>
                <a:spcPct val="115000"/>
              </a:lnSpc>
              <a:spcBef>
                <a:spcPts val="0"/>
              </a:spcBef>
              <a:spcAft>
                <a:spcPts val="0"/>
              </a:spcAft>
              <a:buSzPts val="1400"/>
              <a:buFont typeface="Arial"/>
              <a:buAutoNum type="alphaLcParenR"/>
            </a:pPr>
            <a:r>
              <a:rPr b="0" lang="en-US" sz="1400">
                <a:latin typeface="Arial"/>
                <a:ea typeface="Arial"/>
                <a:cs typeface="Arial"/>
                <a:sym typeface="Arial"/>
              </a:rPr>
              <a:t>Impact on Liquidity: Higher expected daily volume signals active trading, suggesting greater liquidity and ease of buying or selling in the market.</a:t>
            </a:r>
            <a:endParaRPr b="0" sz="1400">
              <a:latin typeface="Arial"/>
              <a:ea typeface="Arial"/>
              <a:cs typeface="Arial"/>
              <a:sym typeface="Arial"/>
            </a:endParaRPr>
          </a:p>
          <a:p>
            <a:pPr indent="0" lvl="0" marL="457200" rtl="0" algn="l">
              <a:lnSpc>
                <a:spcPct val="115000"/>
              </a:lnSpc>
              <a:spcBef>
                <a:spcPts val="0"/>
              </a:spcBef>
              <a:spcAft>
                <a:spcPts val="0"/>
              </a:spcAft>
              <a:buNone/>
            </a:pPr>
            <a:r>
              <a:t/>
            </a:r>
            <a:endParaRPr b="0" sz="1400">
              <a:latin typeface="Arial"/>
              <a:ea typeface="Arial"/>
              <a:cs typeface="Arial"/>
              <a:sym typeface="Arial"/>
            </a:endParaRPr>
          </a:p>
          <a:p>
            <a:pPr indent="0" lvl="0" marL="0" rtl="0" algn="l">
              <a:lnSpc>
                <a:spcPct val="115000"/>
              </a:lnSpc>
              <a:spcBef>
                <a:spcPts val="0"/>
              </a:spcBef>
              <a:spcAft>
                <a:spcPts val="0"/>
              </a:spcAft>
              <a:buNone/>
            </a:pPr>
            <a:r>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388429" y="3551458"/>
            <a:ext cx="4393500" cy="8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250">
                <a:solidFill>
                  <a:srgbClr val="FFFFFF"/>
                </a:solidFill>
              </a:rPr>
              <a:t>Analysis</a:t>
            </a:r>
            <a:endParaRPr sz="525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464649" y="517400"/>
            <a:ext cx="59634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Preprocessing </a:t>
            </a:r>
            <a:endParaRPr/>
          </a:p>
        </p:txBody>
      </p:sp>
      <p:sp>
        <p:nvSpPr>
          <p:cNvPr id="223" name="Google Shape;223;p35"/>
          <p:cNvSpPr txBox="1"/>
          <p:nvPr/>
        </p:nvSpPr>
        <p:spPr>
          <a:xfrm>
            <a:off x="636375" y="1251450"/>
            <a:ext cx="4721700" cy="3560700"/>
          </a:xfrm>
          <a:prstGeom prst="rect">
            <a:avLst/>
          </a:prstGeom>
          <a:noFill/>
          <a:ln>
            <a:noFill/>
          </a:ln>
        </p:spPr>
        <p:txBody>
          <a:bodyPr anchorCtr="0" anchor="t" bIns="0" lIns="0" spcFirstLastPara="1" rIns="0" wrap="square" tIns="12700">
            <a:spAutoFit/>
          </a:bodyPr>
          <a:lstStyle/>
          <a:p>
            <a:pPr indent="-228600" lvl="0" marL="457200" rtl="0" algn="l">
              <a:lnSpc>
                <a:spcPct val="115000"/>
              </a:lnSpc>
              <a:spcBef>
                <a:spcPts val="1500"/>
              </a:spcBef>
              <a:spcAft>
                <a:spcPts val="0"/>
              </a:spcAft>
              <a:buClr>
                <a:srgbClr val="374151"/>
              </a:buClr>
              <a:buSzPts val="1200"/>
              <a:buFont typeface="Roboto"/>
              <a:buNone/>
            </a:pPr>
            <a:r>
              <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Null Value Handling:</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i="1" lang="en-US" sz="1200">
                <a:solidFill>
                  <a:srgbClr val="374151"/>
                </a:solidFill>
                <a:latin typeface="Roboto"/>
                <a:ea typeface="Roboto"/>
                <a:cs typeface="Roboto"/>
                <a:sym typeface="Roboto"/>
              </a:rPr>
              <a:t>Observation:</a:t>
            </a:r>
            <a:r>
              <a:rPr lang="en-US" sz="1200">
                <a:solidFill>
                  <a:srgbClr val="374151"/>
                </a:solidFill>
                <a:latin typeface="Roboto"/>
                <a:ea typeface="Roboto"/>
                <a:cs typeface="Roboto"/>
                <a:sym typeface="Roboto"/>
              </a:rPr>
              <a:t> Identified null values in certain columns.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i="1" lang="en-US" sz="1200">
                <a:solidFill>
                  <a:srgbClr val="374151"/>
                </a:solidFill>
                <a:latin typeface="Roboto"/>
                <a:ea typeface="Roboto"/>
                <a:cs typeface="Roboto"/>
                <a:sym typeface="Roboto"/>
              </a:rPr>
              <a:t>Treatment:</a:t>
            </a:r>
            <a:r>
              <a:rPr lang="en-US" sz="1200">
                <a:solidFill>
                  <a:srgbClr val="374151"/>
                </a:solidFill>
                <a:latin typeface="Roboto"/>
                <a:ea typeface="Roboto"/>
                <a:cs typeface="Roboto"/>
                <a:sym typeface="Roboto"/>
              </a:rPr>
              <a:t> Addressed null values in Yld to Mty (Ask), LQA Bid-Ask Spread, LQA Expected Daily Vol, and Market Cap using KNN imputation.</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Column Derivation:</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i="1" lang="en-US" sz="1200">
                <a:solidFill>
                  <a:srgbClr val="374151"/>
                </a:solidFill>
                <a:latin typeface="Roboto"/>
                <a:ea typeface="Roboto"/>
                <a:cs typeface="Roboto"/>
                <a:sym typeface="Roboto"/>
              </a:rPr>
              <a:t>Derivation:</a:t>
            </a:r>
            <a:r>
              <a:rPr lang="en-US" sz="1200">
                <a:solidFill>
                  <a:srgbClr val="374151"/>
                </a:solidFill>
                <a:latin typeface="Roboto"/>
                <a:ea typeface="Roboto"/>
                <a:cs typeface="Roboto"/>
                <a:sym typeface="Roboto"/>
              </a:rPr>
              <a:t> Created derived columns like Yield Spread.</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i="1" lang="en-US" sz="1200">
                <a:solidFill>
                  <a:srgbClr val="374151"/>
                </a:solidFill>
                <a:latin typeface="Roboto"/>
                <a:ea typeface="Roboto"/>
                <a:cs typeface="Roboto"/>
                <a:sym typeface="Roboto"/>
              </a:rPr>
              <a:t>Purpose:</a:t>
            </a:r>
            <a:r>
              <a:rPr lang="en-US" sz="1200">
                <a:solidFill>
                  <a:srgbClr val="374151"/>
                </a:solidFill>
                <a:latin typeface="Roboto"/>
                <a:ea typeface="Roboto"/>
                <a:cs typeface="Roboto"/>
                <a:sym typeface="Roboto"/>
              </a:rPr>
              <a:t> Introduced additional features to capture specific aspects of market dynamics.</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Standardization:</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i="1" lang="en-US" sz="1200">
                <a:solidFill>
                  <a:srgbClr val="374151"/>
                </a:solidFill>
                <a:latin typeface="Roboto"/>
                <a:ea typeface="Roboto"/>
                <a:cs typeface="Roboto"/>
                <a:sym typeface="Roboto"/>
              </a:rPr>
              <a:t>Reasoning:</a:t>
            </a:r>
            <a:r>
              <a:rPr lang="en-US" sz="1200">
                <a:solidFill>
                  <a:srgbClr val="374151"/>
                </a:solidFill>
                <a:latin typeface="Roboto"/>
                <a:ea typeface="Roboto"/>
                <a:cs typeface="Roboto"/>
                <a:sym typeface="Roboto"/>
              </a:rPr>
              <a:t> Ensured that features are on a similar scale for algorithms sensitive to scale differences (K-means).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i="1" lang="en-US" sz="1200">
                <a:solidFill>
                  <a:srgbClr val="374151"/>
                </a:solidFill>
                <a:latin typeface="Roboto"/>
                <a:ea typeface="Roboto"/>
                <a:cs typeface="Roboto"/>
                <a:sym typeface="Roboto"/>
              </a:rPr>
              <a:t>Method:</a:t>
            </a:r>
            <a:r>
              <a:rPr lang="en-US" sz="1200">
                <a:solidFill>
                  <a:srgbClr val="374151"/>
                </a:solidFill>
                <a:latin typeface="Roboto"/>
                <a:ea typeface="Roboto"/>
                <a:cs typeface="Roboto"/>
                <a:sym typeface="Roboto"/>
              </a:rPr>
              <a:t> Applied StandardScaler to standardize features and enhance clustering performance.</a:t>
            </a:r>
            <a:endParaRPr sz="1200">
              <a:solidFill>
                <a:srgbClr val="374151"/>
              </a:solidFill>
              <a:latin typeface="Roboto"/>
              <a:ea typeface="Roboto"/>
              <a:cs typeface="Roboto"/>
              <a:sym typeface="Roboto"/>
            </a:endParaRPr>
          </a:p>
          <a:p>
            <a:pPr indent="0" lvl="0" marL="12700" marR="0" rtl="0" algn="l">
              <a:lnSpc>
                <a:spcPct val="100000"/>
              </a:lnSpc>
              <a:spcBef>
                <a:spcPts val="1500"/>
              </a:spcBef>
              <a:spcAft>
                <a:spcPts val="0"/>
              </a:spcAft>
              <a:buNone/>
            </a:pPr>
            <a:r>
              <a:t/>
            </a:r>
            <a:endParaRPr sz="1100">
              <a:latin typeface="Helvetica Neue"/>
              <a:ea typeface="Helvetica Neue"/>
              <a:cs typeface="Helvetica Neue"/>
              <a:sym typeface="Helvetica Neue"/>
            </a:endParaRPr>
          </a:p>
        </p:txBody>
      </p:sp>
      <p:sp>
        <p:nvSpPr>
          <p:cNvPr id="224" name="Google Shape;224;p35"/>
          <p:cNvSpPr txBox="1"/>
          <p:nvPr/>
        </p:nvSpPr>
        <p:spPr>
          <a:xfrm>
            <a:off x="132181" y="4912912"/>
            <a:ext cx="153670" cy="177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lang="en-US" sz="1200">
                <a:solidFill>
                  <a:srgbClr val="B1B1B1"/>
                </a:solidFill>
                <a:latin typeface="Calibri"/>
                <a:ea typeface="Calibri"/>
                <a:cs typeface="Calibri"/>
                <a:sym typeface="Calibri"/>
              </a:rPr>
              <a:t>‹#›</a:t>
            </a:fld>
            <a:endParaRPr sz="1200">
              <a:latin typeface="Calibri"/>
              <a:ea typeface="Calibri"/>
              <a:cs typeface="Calibri"/>
              <a:sym typeface="Calibri"/>
            </a:endParaRPr>
          </a:p>
        </p:txBody>
      </p:sp>
      <p:pic>
        <p:nvPicPr>
          <p:cNvPr id="225" name="Google Shape;225;p35"/>
          <p:cNvPicPr preferRelativeResize="0"/>
          <p:nvPr/>
        </p:nvPicPr>
        <p:blipFill>
          <a:blip r:embed="rId3">
            <a:alphaModFix/>
          </a:blip>
          <a:stretch>
            <a:fillRect/>
          </a:stretch>
        </p:blipFill>
        <p:spPr>
          <a:xfrm>
            <a:off x="5510475" y="1888675"/>
            <a:ext cx="3481124" cy="1846675"/>
          </a:xfrm>
          <a:prstGeom prst="rect">
            <a:avLst/>
          </a:prstGeom>
          <a:noFill/>
          <a:ln>
            <a:noFill/>
          </a:ln>
        </p:spPr>
      </p:pic>
      <p:pic>
        <p:nvPicPr>
          <p:cNvPr id="226" name="Google Shape;226;p35"/>
          <p:cNvPicPr preferRelativeResize="0"/>
          <p:nvPr/>
        </p:nvPicPr>
        <p:blipFill>
          <a:blip r:embed="rId4">
            <a:alphaModFix/>
          </a:blip>
          <a:stretch>
            <a:fillRect/>
          </a:stretch>
        </p:blipFill>
        <p:spPr>
          <a:xfrm>
            <a:off x="5419575" y="698087"/>
            <a:ext cx="3662926" cy="40512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9"/>
          <p:cNvSpPr txBox="1"/>
          <p:nvPr>
            <p:ph type="title"/>
          </p:nvPr>
        </p:nvSpPr>
        <p:spPr>
          <a:xfrm>
            <a:off x="464654" y="3910758"/>
            <a:ext cx="4393500" cy="820800"/>
          </a:xfrm>
          <a:prstGeom prst="rect">
            <a:avLst/>
          </a:prstGeom>
          <a:noFill/>
          <a:ln>
            <a:noFill/>
          </a:ln>
        </p:spPr>
        <p:txBody>
          <a:bodyPr anchorCtr="0" anchor="t" bIns="0" lIns="0" spcFirstLastPara="1" rIns="0" wrap="square" tIns="12700">
            <a:spAutoFit/>
          </a:bodyPr>
          <a:lstStyle/>
          <a:p>
            <a:pPr indent="0" lvl="0" marL="12700" rtl="0" algn="l">
              <a:spcBef>
                <a:spcPts val="0"/>
              </a:spcBef>
              <a:spcAft>
                <a:spcPts val="0"/>
              </a:spcAft>
              <a:buNone/>
            </a:pPr>
            <a:r>
              <a:rPr lang="en-US" sz="5250">
                <a:solidFill>
                  <a:schemeClr val="lt1"/>
                </a:solidFill>
              </a:rPr>
              <a:t>Security</a:t>
            </a:r>
            <a:endParaRPr sz="525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464649" y="517400"/>
            <a:ext cx="59634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Data Preprocessing </a:t>
            </a:r>
            <a:endParaRPr/>
          </a:p>
        </p:txBody>
      </p:sp>
      <p:sp>
        <p:nvSpPr>
          <p:cNvPr id="232" name="Google Shape;232;p36"/>
          <p:cNvSpPr txBox="1"/>
          <p:nvPr/>
        </p:nvSpPr>
        <p:spPr>
          <a:xfrm>
            <a:off x="636375" y="1251450"/>
            <a:ext cx="4721700" cy="3713100"/>
          </a:xfrm>
          <a:prstGeom prst="rect">
            <a:avLst/>
          </a:prstGeom>
          <a:noFill/>
          <a:ln>
            <a:noFill/>
          </a:ln>
        </p:spPr>
        <p:txBody>
          <a:bodyPr anchorCtr="0" anchor="t" bIns="0" lIns="0" spcFirstLastPara="1" rIns="0" wrap="square" tIns="12700">
            <a:spAutoFit/>
          </a:bodyPr>
          <a:lstStyle/>
          <a:p>
            <a:pPr indent="-228600" lvl="0" marL="457200" rtl="0" algn="l">
              <a:lnSpc>
                <a:spcPct val="115000"/>
              </a:lnSpc>
              <a:spcBef>
                <a:spcPts val="1500"/>
              </a:spcBef>
              <a:spcAft>
                <a:spcPts val="0"/>
              </a:spcAft>
              <a:buClr>
                <a:srgbClr val="374151"/>
              </a:buClr>
              <a:buSzPts val="1200"/>
              <a:buFont typeface="Roboto"/>
              <a:buNone/>
            </a:pPr>
            <a:r>
              <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chemeClr val="dk1"/>
                </a:solidFill>
                <a:latin typeface="Roboto"/>
                <a:ea typeface="Roboto"/>
                <a:cs typeface="Roboto"/>
                <a:sym typeface="Roboto"/>
              </a:rPr>
              <a:t>Cluster Analysis: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i="1" lang="en-US" sz="1200">
                <a:solidFill>
                  <a:srgbClr val="374151"/>
                </a:solidFill>
                <a:latin typeface="Roboto"/>
                <a:ea typeface="Roboto"/>
                <a:cs typeface="Roboto"/>
                <a:sym typeface="Roboto"/>
              </a:rPr>
              <a:t>Choice:</a:t>
            </a:r>
            <a:r>
              <a:rPr lang="en-US" sz="1200">
                <a:solidFill>
                  <a:srgbClr val="374151"/>
                </a:solidFill>
                <a:latin typeface="Roboto"/>
                <a:ea typeface="Roboto"/>
                <a:cs typeface="Roboto"/>
                <a:sym typeface="Roboto"/>
              </a:rPr>
              <a:t> Opted for clustering analysis to group securities based on market liquidity features.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i="1" lang="en-US" sz="1200">
                <a:solidFill>
                  <a:srgbClr val="374151"/>
                </a:solidFill>
                <a:latin typeface="Roboto"/>
                <a:ea typeface="Roboto"/>
                <a:cs typeface="Roboto"/>
                <a:sym typeface="Roboto"/>
              </a:rPr>
              <a:t>Algorithm:</a:t>
            </a:r>
            <a:r>
              <a:rPr lang="en-US" sz="1200">
                <a:solidFill>
                  <a:srgbClr val="374151"/>
                </a:solidFill>
                <a:latin typeface="Roboto"/>
                <a:ea typeface="Roboto"/>
                <a:cs typeface="Roboto"/>
                <a:sym typeface="Roboto"/>
              </a:rPr>
              <a:t> Utilized K-means clustering for the analysis.</a:t>
            </a:r>
            <a:endParaRPr sz="1200">
              <a:solidFill>
                <a:srgbClr val="374151"/>
              </a:solidFill>
              <a:latin typeface="Roboto"/>
              <a:ea typeface="Roboto"/>
              <a:cs typeface="Roboto"/>
              <a:sym typeface="Roboto"/>
            </a:endParaRPr>
          </a:p>
          <a:p>
            <a:pPr indent="0" lvl="0" marL="91440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1200"/>
              <a:buFont typeface="Roboto"/>
              <a:buNone/>
            </a:pPr>
            <a:r>
              <a:rPr lang="en-US" sz="1200">
                <a:solidFill>
                  <a:srgbClr val="374151"/>
                </a:solidFill>
                <a:latin typeface="Roboto"/>
                <a:ea typeface="Roboto"/>
                <a:cs typeface="Roboto"/>
                <a:sym typeface="Roboto"/>
              </a:rPr>
              <a:t>Correlation Analysis: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i="1" lang="en-US" sz="1200">
                <a:solidFill>
                  <a:srgbClr val="374151"/>
                </a:solidFill>
                <a:latin typeface="Roboto"/>
                <a:ea typeface="Roboto"/>
                <a:cs typeface="Roboto"/>
                <a:sym typeface="Roboto"/>
              </a:rPr>
              <a:t>Objective:</a:t>
            </a:r>
            <a:r>
              <a:rPr lang="en-US" sz="1200">
                <a:solidFill>
                  <a:srgbClr val="374151"/>
                </a:solidFill>
                <a:latin typeface="Roboto"/>
                <a:ea typeface="Roboto"/>
                <a:cs typeface="Roboto"/>
                <a:sym typeface="Roboto"/>
              </a:rPr>
              <a:t> Investigated correlations among selected features.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i="1" lang="en-US" sz="1200">
                <a:solidFill>
                  <a:srgbClr val="374151"/>
                </a:solidFill>
                <a:latin typeface="Roboto"/>
                <a:ea typeface="Roboto"/>
                <a:cs typeface="Roboto"/>
                <a:sym typeface="Roboto"/>
              </a:rPr>
              <a:t>Outcome:</a:t>
            </a:r>
            <a:r>
              <a:rPr lang="en-US" sz="1200">
                <a:solidFill>
                  <a:srgbClr val="374151"/>
                </a:solidFill>
                <a:latin typeface="Roboto"/>
                <a:ea typeface="Roboto"/>
                <a:cs typeface="Roboto"/>
                <a:sym typeface="Roboto"/>
              </a:rPr>
              <a:t> Explored feature relationships to identify potential redundancies or strong correlations, removed redundant features with very high correlation</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0" lvl="0" marL="12700" marR="0" rtl="0" algn="l">
              <a:lnSpc>
                <a:spcPct val="100000"/>
              </a:lnSpc>
              <a:spcBef>
                <a:spcPts val="1500"/>
              </a:spcBef>
              <a:spcAft>
                <a:spcPts val="0"/>
              </a:spcAft>
              <a:buNone/>
            </a:pPr>
            <a:r>
              <a:t/>
            </a:r>
            <a:endParaRPr sz="1100">
              <a:latin typeface="Helvetica Neue"/>
              <a:ea typeface="Helvetica Neue"/>
              <a:cs typeface="Helvetica Neue"/>
              <a:sym typeface="Helvetica Neue"/>
            </a:endParaRPr>
          </a:p>
        </p:txBody>
      </p:sp>
      <p:sp>
        <p:nvSpPr>
          <p:cNvPr id="233" name="Google Shape;233;p36"/>
          <p:cNvSpPr txBox="1"/>
          <p:nvPr/>
        </p:nvSpPr>
        <p:spPr>
          <a:xfrm>
            <a:off x="132181" y="4912912"/>
            <a:ext cx="153600" cy="184800"/>
          </a:xfrm>
          <a:prstGeom prst="rect">
            <a:avLst/>
          </a:prstGeom>
          <a:noFill/>
          <a:ln>
            <a:noFill/>
          </a:ln>
        </p:spPr>
        <p:txBody>
          <a:bodyPr anchorCtr="0" anchor="t" bIns="0" lIns="0" spcFirstLastPara="1" rIns="0" wrap="square" tIns="0">
            <a:spAutoFit/>
          </a:bodyPr>
          <a:lstStyle/>
          <a:p>
            <a:pPr indent="0" lvl="0" marL="38100" marR="0" rtl="0" algn="l">
              <a:lnSpc>
                <a:spcPct val="103333"/>
              </a:lnSpc>
              <a:spcBef>
                <a:spcPts val="0"/>
              </a:spcBef>
              <a:spcAft>
                <a:spcPts val="0"/>
              </a:spcAft>
              <a:buNone/>
            </a:pPr>
            <a:fld id="{00000000-1234-1234-1234-123412341234}" type="slidenum">
              <a:rPr lang="en-US" sz="1200">
                <a:solidFill>
                  <a:srgbClr val="B1B1B1"/>
                </a:solidFill>
                <a:latin typeface="Calibri"/>
                <a:ea typeface="Calibri"/>
                <a:cs typeface="Calibri"/>
                <a:sym typeface="Calibri"/>
              </a:rPr>
              <a:t>‹#›</a:t>
            </a:fld>
            <a:endParaRPr sz="1200">
              <a:latin typeface="Calibri"/>
              <a:ea typeface="Calibri"/>
              <a:cs typeface="Calibri"/>
              <a:sym typeface="Calibri"/>
            </a:endParaRPr>
          </a:p>
        </p:txBody>
      </p:sp>
      <p:pic>
        <p:nvPicPr>
          <p:cNvPr id="234" name="Google Shape;234;p36"/>
          <p:cNvPicPr preferRelativeResize="0"/>
          <p:nvPr/>
        </p:nvPicPr>
        <p:blipFill>
          <a:blip r:embed="rId3">
            <a:alphaModFix/>
          </a:blip>
          <a:stretch>
            <a:fillRect/>
          </a:stretch>
        </p:blipFill>
        <p:spPr>
          <a:xfrm>
            <a:off x="5510475" y="1888675"/>
            <a:ext cx="3481124" cy="1846675"/>
          </a:xfrm>
          <a:prstGeom prst="rect">
            <a:avLst/>
          </a:prstGeom>
          <a:noFill/>
          <a:ln>
            <a:noFill/>
          </a:ln>
        </p:spPr>
      </p:pic>
      <p:pic>
        <p:nvPicPr>
          <p:cNvPr id="235" name="Google Shape;235;p36"/>
          <p:cNvPicPr preferRelativeResize="0"/>
          <p:nvPr/>
        </p:nvPicPr>
        <p:blipFill>
          <a:blip r:embed="rId4">
            <a:alphaModFix/>
          </a:blip>
          <a:stretch>
            <a:fillRect/>
          </a:stretch>
        </p:blipFill>
        <p:spPr>
          <a:xfrm>
            <a:off x="5419575" y="698087"/>
            <a:ext cx="3662926" cy="40512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464645" y="517400"/>
            <a:ext cx="32226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CLUSTERING</a:t>
            </a:r>
            <a:endParaRPr/>
          </a:p>
        </p:txBody>
      </p:sp>
      <p:sp>
        <p:nvSpPr>
          <p:cNvPr id="241" name="Google Shape;241;p37"/>
          <p:cNvSpPr txBox="1"/>
          <p:nvPr/>
        </p:nvSpPr>
        <p:spPr>
          <a:xfrm>
            <a:off x="299825" y="1567850"/>
            <a:ext cx="3891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74151"/>
                </a:solidFill>
                <a:latin typeface="Roboto"/>
                <a:ea typeface="Roboto"/>
                <a:cs typeface="Roboto"/>
                <a:sym typeface="Roboto"/>
              </a:rPr>
              <a:t>Clustering analysis is a type of unsupervised machine learning technique that involves grouping similar data points into clusters or segments based on inherent patterns or similarities within the data. </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US" sz="1200">
                <a:solidFill>
                  <a:srgbClr val="374151"/>
                </a:solidFill>
                <a:latin typeface="Roboto"/>
                <a:ea typeface="Roboto"/>
                <a:cs typeface="Roboto"/>
                <a:sym typeface="Roboto"/>
              </a:rPr>
              <a:t>The primary objective is to discover inherent structures within the dataset without explicit guidance from labeled outcomes. </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US" sz="1200">
                <a:solidFill>
                  <a:srgbClr val="374151"/>
                </a:solidFill>
                <a:latin typeface="Roboto"/>
                <a:ea typeface="Roboto"/>
                <a:cs typeface="Roboto"/>
                <a:sym typeface="Roboto"/>
              </a:rPr>
              <a:t>In clustering, the algorithm seeks to identify natural groupings or clusters of data points based on certain criteria.</a:t>
            </a:r>
            <a:endParaRPr/>
          </a:p>
        </p:txBody>
      </p:sp>
      <p:pic>
        <p:nvPicPr>
          <p:cNvPr id="242" name="Google Shape;242;p37"/>
          <p:cNvPicPr preferRelativeResize="0"/>
          <p:nvPr/>
        </p:nvPicPr>
        <p:blipFill>
          <a:blip r:embed="rId3">
            <a:alphaModFix/>
          </a:blip>
          <a:stretch>
            <a:fillRect/>
          </a:stretch>
        </p:blipFill>
        <p:spPr>
          <a:xfrm>
            <a:off x="4768700" y="748450"/>
            <a:ext cx="4314451" cy="3959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464650" y="517400"/>
            <a:ext cx="70908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A few types of Clustering algorithms</a:t>
            </a:r>
            <a:endParaRPr/>
          </a:p>
        </p:txBody>
      </p:sp>
      <p:sp>
        <p:nvSpPr>
          <p:cNvPr id="248" name="Google Shape;248;p38"/>
          <p:cNvSpPr txBox="1"/>
          <p:nvPr/>
        </p:nvSpPr>
        <p:spPr>
          <a:xfrm>
            <a:off x="254050" y="1148975"/>
            <a:ext cx="8388600" cy="3435600"/>
          </a:xfrm>
          <a:prstGeom prst="rect">
            <a:avLst/>
          </a:prstGeom>
          <a:noFill/>
          <a:ln>
            <a:noFill/>
          </a:ln>
        </p:spPr>
        <p:txBody>
          <a:bodyPr anchorCtr="0" anchor="t" bIns="91425" lIns="91425" spcFirstLastPara="1" rIns="91425" wrap="square" tIns="91425">
            <a:spAutoFit/>
          </a:bodyPr>
          <a:lstStyle/>
          <a:p>
            <a:pPr indent="-304800" lvl="1" marL="914400" rtl="0" algn="l">
              <a:lnSpc>
                <a:spcPct val="115000"/>
              </a:lnSpc>
              <a:spcBef>
                <a:spcPts val="1500"/>
              </a:spcBef>
              <a:spcAft>
                <a:spcPts val="0"/>
              </a:spcAft>
              <a:buClr>
                <a:srgbClr val="374151"/>
              </a:buClr>
              <a:buSzPts val="1200"/>
              <a:buFont typeface="Roboto"/>
              <a:buChar char="●"/>
            </a:pPr>
            <a:r>
              <a:rPr b="1" lang="en-US" sz="1200">
                <a:solidFill>
                  <a:srgbClr val="374151"/>
                </a:solidFill>
                <a:latin typeface="Roboto"/>
                <a:ea typeface="Roboto"/>
                <a:cs typeface="Roboto"/>
                <a:sym typeface="Roboto"/>
              </a:rPr>
              <a:t>Hierarchical Clustering:</a:t>
            </a:r>
            <a:endParaRPr b="1" sz="1200">
              <a:solidFill>
                <a:srgbClr val="374151"/>
              </a:solidFill>
              <a:latin typeface="Roboto"/>
              <a:ea typeface="Roboto"/>
              <a:cs typeface="Roboto"/>
              <a:sym typeface="Roboto"/>
            </a:endParaRPr>
          </a:p>
          <a:p>
            <a:pPr indent="0" lvl="0" marL="1371600" rtl="0" algn="l">
              <a:lnSpc>
                <a:spcPct val="115000"/>
              </a:lnSpc>
              <a:spcBef>
                <a:spcPts val="1500"/>
              </a:spcBef>
              <a:spcAft>
                <a:spcPts val="0"/>
              </a:spcAft>
              <a:buNone/>
            </a:pPr>
            <a:r>
              <a:rPr lang="en-US" sz="1200">
                <a:solidFill>
                  <a:srgbClr val="374151"/>
                </a:solidFill>
                <a:latin typeface="Roboto"/>
                <a:ea typeface="Roboto"/>
                <a:cs typeface="Roboto"/>
                <a:sym typeface="Roboto"/>
              </a:rPr>
              <a:t>Builds a tree-like hierarchy of clusters by successively merging (agglomerative) or splitting (divisive) clusters based on the similarity between data points.</a:t>
            </a:r>
            <a:endParaRPr sz="1200">
              <a:solidFill>
                <a:srgbClr val="374151"/>
              </a:solidFill>
              <a:latin typeface="Roboto"/>
              <a:ea typeface="Roboto"/>
              <a:cs typeface="Roboto"/>
              <a:sym typeface="Roboto"/>
            </a:endParaRPr>
          </a:p>
          <a:p>
            <a:pPr indent="-304800" lvl="1" marL="914400" rtl="0" algn="l">
              <a:lnSpc>
                <a:spcPct val="115000"/>
              </a:lnSpc>
              <a:spcBef>
                <a:spcPts val="1500"/>
              </a:spcBef>
              <a:spcAft>
                <a:spcPts val="0"/>
              </a:spcAft>
              <a:buClr>
                <a:srgbClr val="374151"/>
              </a:buClr>
              <a:buSzPts val="1200"/>
              <a:buFont typeface="Roboto"/>
              <a:buChar char="●"/>
            </a:pPr>
            <a:r>
              <a:rPr b="1" lang="en-US" sz="1200">
                <a:solidFill>
                  <a:srgbClr val="374151"/>
                </a:solidFill>
                <a:latin typeface="Roboto"/>
                <a:ea typeface="Roboto"/>
                <a:cs typeface="Roboto"/>
                <a:sym typeface="Roboto"/>
              </a:rPr>
              <a:t>DBSCAN (Density-Based Spatial Clustering of Applications with Noise):</a:t>
            </a:r>
            <a:endParaRPr b="1" sz="1200">
              <a:solidFill>
                <a:srgbClr val="374151"/>
              </a:solidFill>
              <a:latin typeface="Roboto"/>
              <a:ea typeface="Roboto"/>
              <a:cs typeface="Roboto"/>
              <a:sym typeface="Roboto"/>
            </a:endParaRPr>
          </a:p>
          <a:p>
            <a:pPr indent="0" lvl="0" marL="1371600" rtl="0" algn="l">
              <a:lnSpc>
                <a:spcPct val="115000"/>
              </a:lnSpc>
              <a:spcBef>
                <a:spcPts val="1500"/>
              </a:spcBef>
              <a:spcAft>
                <a:spcPts val="0"/>
              </a:spcAft>
              <a:buNone/>
            </a:pPr>
            <a:r>
              <a:rPr lang="en-US" sz="1200">
                <a:solidFill>
                  <a:srgbClr val="374151"/>
                </a:solidFill>
                <a:latin typeface="Roboto"/>
                <a:ea typeface="Roboto"/>
                <a:cs typeface="Roboto"/>
                <a:sym typeface="Roboto"/>
              </a:rPr>
              <a:t>Identifies clusters as dense regions separated by areas of lower point density. Points not belonging to any cluster are considered noise.</a:t>
            </a:r>
            <a:endParaRPr sz="1200">
              <a:solidFill>
                <a:srgbClr val="374151"/>
              </a:solidFill>
              <a:latin typeface="Roboto"/>
              <a:ea typeface="Roboto"/>
              <a:cs typeface="Roboto"/>
              <a:sym typeface="Roboto"/>
            </a:endParaRPr>
          </a:p>
          <a:p>
            <a:pPr indent="-304800" lvl="1" marL="914400" rtl="0" algn="l">
              <a:lnSpc>
                <a:spcPct val="115000"/>
              </a:lnSpc>
              <a:spcBef>
                <a:spcPts val="1500"/>
              </a:spcBef>
              <a:spcAft>
                <a:spcPts val="0"/>
              </a:spcAft>
              <a:buClr>
                <a:srgbClr val="374151"/>
              </a:buClr>
              <a:buSzPts val="1200"/>
              <a:buFont typeface="Roboto"/>
              <a:buChar char="●"/>
            </a:pPr>
            <a:r>
              <a:rPr b="1" lang="en-US" sz="1200">
                <a:solidFill>
                  <a:srgbClr val="374151"/>
                </a:solidFill>
                <a:latin typeface="Roboto"/>
                <a:ea typeface="Roboto"/>
                <a:cs typeface="Roboto"/>
                <a:sym typeface="Roboto"/>
              </a:rPr>
              <a:t>Mean Shift Clustering:</a:t>
            </a:r>
            <a:endParaRPr b="1" sz="1200">
              <a:solidFill>
                <a:srgbClr val="374151"/>
              </a:solidFill>
              <a:latin typeface="Roboto"/>
              <a:ea typeface="Roboto"/>
              <a:cs typeface="Roboto"/>
              <a:sym typeface="Roboto"/>
            </a:endParaRPr>
          </a:p>
          <a:p>
            <a:pPr indent="0" lvl="0" marL="1371600" rtl="0" algn="l">
              <a:lnSpc>
                <a:spcPct val="115000"/>
              </a:lnSpc>
              <a:spcBef>
                <a:spcPts val="1500"/>
              </a:spcBef>
              <a:spcAft>
                <a:spcPts val="0"/>
              </a:spcAft>
              <a:buNone/>
            </a:pPr>
            <a:r>
              <a:rPr lang="en-US" sz="1200">
                <a:solidFill>
                  <a:srgbClr val="374151"/>
                </a:solidFill>
                <a:latin typeface="Roboto"/>
                <a:ea typeface="Roboto"/>
                <a:cs typeface="Roboto"/>
                <a:sym typeface="Roboto"/>
              </a:rPr>
              <a:t>Locates cluster centroids by iteratively shifting the mean of data points towards the mode of the    data's probability distribution.</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464651" y="517400"/>
            <a:ext cx="39552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K Means Clustering</a:t>
            </a:r>
            <a:endParaRPr/>
          </a:p>
        </p:txBody>
      </p:sp>
      <p:sp>
        <p:nvSpPr>
          <p:cNvPr id="254" name="Google Shape;254;p39"/>
          <p:cNvSpPr txBox="1"/>
          <p:nvPr/>
        </p:nvSpPr>
        <p:spPr>
          <a:xfrm>
            <a:off x="254050" y="1148975"/>
            <a:ext cx="8388600" cy="409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74151"/>
                </a:solidFill>
                <a:latin typeface="Roboto"/>
                <a:ea typeface="Roboto"/>
                <a:cs typeface="Roboto"/>
                <a:sym typeface="Roboto"/>
              </a:rPr>
              <a:t>K-Means clustering is a partitioning method that aims to divide a dataset into K distinct clusters.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US" sz="1200">
                <a:solidFill>
                  <a:srgbClr val="374151"/>
                </a:solidFill>
                <a:latin typeface="Roboto"/>
                <a:ea typeface="Roboto"/>
                <a:cs typeface="Roboto"/>
                <a:sym typeface="Roboto"/>
              </a:rPr>
              <a:t>Key Steps of K-Means Clustering:</a:t>
            </a:r>
            <a:endParaRPr sz="1200">
              <a:solidFill>
                <a:srgbClr val="374151"/>
              </a:solidFill>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1200"/>
              <a:buFont typeface="Roboto"/>
              <a:buNone/>
            </a:pPr>
            <a:r>
              <a:rPr lang="en-US" sz="1200">
                <a:solidFill>
                  <a:srgbClr val="374151"/>
                </a:solidFill>
                <a:latin typeface="Roboto"/>
                <a:ea typeface="Roboto"/>
                <a:cs typeface="Roboto"/>
                <a:sym typeface="Roboto"/>
              </a:rPr>
              <a:t>Initialization:</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Randomly select K data points from the dataset as the initial cluster centroids.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These centroids represent the center of each cluster.</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Assignment:</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Assign each data point to the cluster whose centroid is closest  Euclidean distance.</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The data points are assigned to the cluster that minimizes the sum of squared distances between the data point and the cluster centroid.</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Update Centroids: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Recalculate the centroids of the clusters by taking the mean of all data points assigned to each cluster.</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The new centroids become the center points for the next iteration.</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Repeat:</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Repeat the assignment and centroid update steps iteratively until convergence or a predefined number of iterations.</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Convergence occurs when the centroids no longer change significantly.</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464651" y="517400"/>
            <a:ext cx="38178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Types of </a:t>
            </a:r>
            <a:r>
              <a:rPr lang="en-US"/>
              <a:t>Clustering</a:t>
            </a:r>
            <a:endParaRPr/>
          </a:p>
        </p:txBody>
      </p:sp>
      <p:sp>
        <p:nvSpPr>
          <p:cNvPr id="260" name="Google Shape;260;p40"/>
          <p:cNvSpPr txBox="1"/>
          <p:nvPr/>
        </p:nvSpPr>
        <p:spPr>
          <a:xfrm>
            <a:off x="290650" y="1189550"/>
            <a:ext cx="4165800" cy="3960300"/>
          </a:xfrm>
          <a:prstGeom prst="rect">
            <a:avLst/>
          </a:prstGeom>
          <a:noFill/>
          <a:ln>
            <a:noFill/>
          </a:ln>
        </p:spPr>
        <p:txBody>
          <a:bodyPr anchorCtr="0" anchor="t" bIns="91425" lIns="91425" spcFirstLastPara="1" rIns="91425" wrap="square" tIns="91425">
            <a:spAutoFit/>
          </a:bodyPr>
          <a:lstStyle/>
          <a:p>
            <a:pPr indent="-228600" lvl="0" marL="457200" rtl="0" algn="l">
              <a:lnSpc>
                <a:spcPct val="115000"/>
              </a:lnSpc>
              <a:spcBef>
                <a:spcPts val="1500"/>
              </a:spcBef>
              <a:spcAft>
                <a:spcPts val="0"/>
              </a:spcAft>
              <a:buClr>
                <a:srgbClr val="374151"/>
              </a:buClr>
              <a:buSzPts val="1200"/>
              <a:buFont typeface="Roboto"/>
              <a:buNone/>
            </a:pPr>
            <a:r>
              <a:rPr lang="en-US" sz="1200">
                <a:solidFill>
                  <a:srgbClr val="374151"/>
                </a:solidFill>
                <a:latin typeface="Roboto"/>
                <a:ea typeface="Roboto"/>
                <a:cs typeface="Roboto"/>
                <a:sym typeface="Roboto"/>
              </a:rPr>
              <a:t>1. Hierarchical Clustering:</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Builds a tree-like hierarchy of clusters by successively merging (agglomerative) or splitting (divisive) clusters based on the similarity between data points.</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2. DBSCAN (Density-Based Spatial Clustering of Applications with Noise):</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Identifies clusters as dense regions separated by areas of lower point density. Points not belonging to any cluster are considered noise.</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3. Mean Shift Clustering:</a:t>
            </a:r>
            <a:endParaRPr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Locates cluster centroids by iteratively shifting the mean of data points towards the mode of the data's probability distribution.</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sz="1200">
              <a:solidFill>
                <a:srgbClr val="374151"/>
              </a:solidFill>
              <a:latin typeface="Roboto"/>
              <a:ea typeface="Roboto"/>
              <a:cs typeface="Roboto"/>
              <a:sym typeface="Roboto"/>
            </a:endParaRPr>
          </a:p>
        </p:txBody>
      </p:sp>
      <p:pic>
        <p:nvPicPr>
          <p:cNvPr id="261" name="Google Shape;261;p40"/>
          <p:cNvPicPr preferRelativeResize="0"/>
          <p:nvPr/>
        </p:nvPicPr>
        <p:blipFill>
          <a:blip r:embed="rId3">
            <a:alphaModFix/>
          </a:blip>
          <a:stretch>
            <a:fillRect/>
          </a:stretch>
        </p:blipFill>
        <p:spPr>
          <a:xfrm>
            <a:off x="452438" y="284163"/>
            <a:ext cx="8239125" cy="4581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464650" y="517400"/>
            <a:ext cx="69306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Clr>
                <a:srgbClr val="000000"/>
              </a:buClr>
              <a:buFont typeface="Arial"/>
              <a:buNone/>
            </a:pPr>
            <a:r>
              <a:rPr lang="en-US"/>
              <a:t>Characteristics of K-Means Clustering</a:t>
            </a:r>
            <a:endParaRPr/>
          </a:p>
        </p:txBody>
      </p:sp>
      <p:sp>
        <p:nvSpPr>
          <p:cNvPr id="267" name="Google Shape;267;p41"/>
          <p:cNvSpPr txBox="1"/>
          <p:nvPr/>
        </p:nvSpPr>
        <p:spPr>
          <a:xfrm>
            <a:off x="254050" y="1148975"/>
            <a:ext cx="7438800" cy="309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b="1" lang="en-US" sz="1200">
                <a:solidFill>
                  <a:srgbClr val="374151"/>
                </a:solidFill>
                <a:latin typeface="Roboto"/>
                <a:ea typeface="Roboto"/>
                <a:cs typeface="Roboto"/>
                <a:sym typeface="Roboto"/>
              </a:rPr>
              <a:t>Centroid-Based</a:t>
            </a:r>
            <a:r>
              <a:rPr lang="en-US" sz="1200">
                <a:solidFill>
                  <a:srgbClr val="374151"/>
                </a:solidFill>
                <a:latin typeface="Roboto"/>
                <a:ea typeface="Roboto"/>
                <a:cs typeface="Roboto"/>
                <a:sym typeface="Roboto"/>
              </a:rPr>
              <a:t>: K-Means is a centroid-based clustering algorithm where each cluster is represented by its centroid.</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b="1" lang="en-US" sz="1200">
                <a:solidFill>
                  <a:srgbClr val="374151"/>
                </a:solidFill>
                <a:latin typeface="Roboto"/>
                <a:ea typeface="Roboto"/>
                <a:cs typeface="Roboto"/>
                <a:sym typeface="Roboto"/>
              </a:rPr>
              <a:t>Sensitivity to Initial Centroids:</a:t>
            </a:r>
            <a:r>
              <a:rPr lang="en-US" sz="1200">
                <a:solidFill>
                  <a:srgbClr val="374151"/>
                </a:solidFill>
                <a:latin typeface="Roboto"/>
                <a:ea typeface="Roboto"/>
                <a:cs typeface="Roboto"/>
                <a:sym typeface="Roboto"/>
              </a:rPr>
              <a:t> The algorithm's final results can be influenced by the initial selection of centroids. It is common to run the algorithm multiple times with different initializations and choose the best result.</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b="1" lang="en-US" sz="1200">
                <a:solidFill>
                  <a:srgbClr val="374151"/>
                </a:solidFill>
                <a:latin typeface="Roboto"/>
                <a:ea typeface="Roboto"/>
                <a:cs typeface="Roboto"/>
                <a:sym typeface="Roboto"/>
              </a:rPr>
              <a:t>Scalability</a:t>
            </a:r>
            <a:r>
              <a:rPr lang="en-US" sz="1200">
                <a:solidFill>
                  <a:srgbClr val="374151"/>
                </a:solidFill>
                <a:latin typeface="Roboto"/>
                <a:ea typeface="Roboto"/>
                <a:cs typeface="Roboto"/>
                <a:sym typeface="Roboto"/>
              </a:rPr>
              <a:t>: K-Means is scalable and efficient, making it suitable for large datasets.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b="1" lang="en-US" sz="1200">
                <a:solidFill>
                  <a:srgbClr val="374151"/>
                </a:solidFill>
                <a:latin typeface="Roboto"/>
                <a:ea typeface="Roboto"/>
                <a:cs typeface="Roboto"/>
                <a:sym typeface="Roboto"/>
              </a:rPr>
              <a:t>Assumes Spherical Clusters</a:t>
            </a:r>
            <a:r>
              <a:rPr lang="en-US" sz="1200">
                <a:solidFill>
                  <a:srgbClr val="374151"/>
                </a:solidFill>
                <a:latin typeface="Roboto"/>
                <a:ea typeface="Roboto"/>
                <a:cs typeface="Roboto"/>
                <a:sym typeface="Roboto"/>
              </a:rPr>
              <a:t>: K-Means works well when clusters are roughly circular or spherical and have similar sizes. It may struggle with irregularly shaped or differently sized clusters.</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b="1" lang="en-US" sz="1200">
                <a:solidFill>
                  <a:srgbClr val="374151"/>
                </a:solidFill>
                <a:latin typeface="Roboto"/>
                <a:ea typeface="Roboto"/>
                <a:cs typeface="Roboto"/>
                <a:sym typeface="Roboto"/>
              </a:rPr>
              <a:t>Requires Predefined K:</a:t>
            </a:r>
            <a:r>
              <a:rPr lang="en-US" sz="1200">
                <a:solidFill>
                  <a:srgbClr val="374151"/>
                </a:solidFill>
                <a:latin typeface="Roboto"/>
                <a:ea typeface="Roboto"/>
                <a:cs typeface="Roboto"/>
                <a:sym typeface="Roboto"/>
              </a:rPr>
              <a:t> The number of clusters (K) must be specified before running the algorithm. Selecting an appropriate K can involve trial and error or using techniques like the Elbow Method.</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sz="1200">
              <a:solidFill>
                <a:srgbClr val="374151"/>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2"/>
          <p:cNvSpPr txBox="1"/>
          <p:nvPr>
            <p:ph type="title"/>
          </p:nvPr>
        </p:nvSpPr>
        <p:spPr>
          <a:xfrm>
            <a:off x="464645" y="517400"/>
            <a:ext cx="32226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Elbow method</a:t>
            </a:r>
            <a:endParaRPr/>
          </a:p>
        </p:txBody>
      </p:sp>
      <p:sp>
        <p:nvSpPr>
          <p:cNvPr id="273" name="Google Shape;273;p42"/>
          <p:cNvSpPr txBox="1"/>
          <p:nvPr/>
        </p:nvSpPr>
        <p:spPr>
          <a:xfrm>
            <a:off x="299825" y="1567850"/>
            <a:ext cx="3891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74151"/>
                </a:solidFill>
                <a:latin typeface="Roboto"/>
                <a:ea typeface="Roboto"/>
                <a:cs typeface="Roboto"/>
                <a:sym typeface="Roboto"/>
              </a:rPr>
              <a:t>The elbow method is a technique used to determine the optimal number of clusters (K) in a K-means clustering algorithm. </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US" sz="1200">
                <a:solidFill>
                  <a:srgbClr val="374151"/>
                </a:solidFill>
                <a:latin typeface="Roboto"/>
                <a:ea typeface="Roboto"/>
                <a:cs typeface="Roboto"/>
                <a:sym typeface="Roboto"/>
              </a:rPr>
              <a:t>It involves running the K-means algorithm for a range of K values and plotting the sum of squared distances (SSD) between data points and their assigned cluster centroids for each K. </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US" sz="1200">
                <a:solidFill>
                  <a:srgbClr val="374151"/>
                </a:solidFill>
                <a:latin typeface="Roboto"/>
                <a:ea typeface="Roboto"/>
                <a:cs typeface="Roboto"/>
                <a:sym typeface="Roboto"/>
              </a:rPr>
              <a:t>The "elbow" of the plot, where the SSD starts to decrease at a slower rate, is considered a good estimate for the optimal number of clusters.</a:t>
            </a:r>
            <a:endParaRPr/>
          </a:p>
        </p:txBody>
      </p:sp>
      <p:pic>
        <p:nvPicPr>
          <p:cNvPr id="274" name="Google Shape;274;p42"/>
          <p:cNvPicPr preferRelativeResize="0"/>
          <p:nvPr/>
        </p:nvPicPr>
        <p:blipFill>
          <a:blip r:embed="rId3">
            <a:alphaModFix/>
          </a:blip>
          <a:stretch>
            <a:fillRect/>
          </a:stretch>
        </p:blipFill>
        <p:spPr>
          <a:xfrm>
            <a:off x="4968750" y="1327650"/>
            <a:ext cx="4040050" cy="2779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464645" y="517400"/>
            <a:ext cx="32226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Visualizations</a:t>
            </a:r>
            <a:endParaRPr/>
          </a:p>
        </p:txBody>
      </p:sp>
      <p:sp>
        <p:nvSpPr>
          <p:cNvPr id="280" name="Google Shape;280;p43"/>
          <p:cNvSpPr txBox="1"/>
          <p:nvPr/>
        </p:nvSpPr>
        <p:spPr>
          <a:xfrm>
            <a:off x="299825" y="1567850"/>
            <a:ext cx="3891000" cy="3343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rgbClr val="374151"/>
              </a:buClr>
              <a:buSzPts val="1200"/>
              <a:buFont typeface="Roboto"/>
              <a:buChar char="●"/>
            </a:pPr>
            <a:r>
              <a:rPr b="1" lang="en-US" sz="1200">
                <a:solidFill>
                  <a:schemeClr val="dk1"/>
                </a:solidFill>
                <a:latin typeface="Roboto"/>
                <a:ea typeface="Roboto"/>
                <a:cs typeface="Roboto"/>
                <a:sym typeface="Roboto"/>
              </a:rPr>
              <a:t>Higher Liquidity:</a:t>
            </a:r>
            <a:r>
              <a:rPr lang="en-US" sz="1200">
                <a:solidFill>
                  <a:srgbClr val="374151"/>
                </a:solidFill>
                <a:latin typeface="Roboto"/>
                <a:ea typeface="Roboto"/>
                <a:cs typeface="Roboto"/>
                <a:sym typeface="Roboto"/>
              </a:rPr>
              <a:t> A lower bid-ask spread is often associated with higher market liquidity. It means that there is less difference between the highest price a buyer is willing to pay (bid) and the lowest price a seller is willing to accept (ask). This can attract more market participants, making it easier for investors to buy or sell securities without a significant impact on the price.</a:t>
            </a:r>
            <a:endParaRPr sz="1200">
              <a:solidFill>
                <a:srgbClr val="374151"/>
              </a:solidFill>
              <a:latin typeface="Roboto"/>
              <a:ea typeface="Roboto"/>
              <a:cs typeface="Roboto"/>
              <a:sym typeface="Roboto"/>
            </a:endParaRPr>
          </a:p>
          <a:p>
            <a:pPr indent="0" lvl="0" marL="457200" rtl="0" algn="l">
              <a:lnSpc>
                <a:spcPct val="115000"/>
              </a:lnSpc>
              <a:spcBef>
                <a:spcPts val="0"/>
              </a:spcBef>
              <a:spcAft>
                <a:spcPts val="0"/>
              </a:spcAft>
              <a:buNone/>
            </a:pPr>
            <a:r>
              <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b="1" lang="en-US" sz="1200">
                <a:solidFill>
                  <a:schemeClr val="dk1"/>
                </a:solidFill>
                <a:latin typeface="Roboto"/>
                <a:ea typeface="Roboto"/>
                <a:cs typeface="Roboto"/>
                <a:sym typeface="Roboto"/>
              </a:rPr>
              <a:t>Investor Confidence</a:t>
            </a:r>
            <a:r>
              <a:rPr lang="en-US" sz="1200">
                <a:solidFill>
                  <a:schemeClr val="dk1"/>
                </a:solidFill>
                <a:latin typeface="Roboto"/>
                <a:ea typeface="Roboto"/>
                <a:cs typeface="Roboto"/>
                <a:sym typeface="Roboto"/>
              </a:rPr>
              <a:t>:</a:t>
            </a:r>
            <a:r>
              <a:rPr lang="en-US" sz="1200">
                <a:solidFill>
                  <a:srgbClr val="374151"/>
                </a:solidFill>
                <a:latin typeface="Roboto"/>
                <a:ea typeface="Roboto"/>
                <a:cs typeface="Roboto"/>
                <a:sym typeface="Roboto"/>
              </a:rPr>
              <a:t> A cluster with low bid-ask spreads may suggest a market where investors are confident in the availability of buyers and sellers. It could be a reflection of a well-functioning and liquid market.</a:t>
            </a:r>
            <a:endParaRPr sz="1200">
              <a:solidFill>
                <a:srgbClr val="374151"/>
              </a:solidFill>
              <a:latin typeface="Roboto"/>
              <a:ea typeface="Roboto"/>
              <a:cs typeface="Roboto"/>
              <a:sym typeface="Roboto"/>
            </a:endParaRPr>
          </a:p>
        </p:txBody>
      </p:sp>
      <p:pic>
        <p:nvPicPr>
          <p:cNvPr id="281" name="Google Shape;281;p43"/>
          <p:cNvPicPr preferRelativeResize="0"/>
          <p:nvPr/>
        </p:nvPicPr>
        <p:blipFill>
          <a:blip r:embed="rId3">
            <a:alphaModFix/>
          </a:blip>
          <a:stretch>
            <a:fillRect/>
          </a:stretch>
        </p:blipFill>
        <p:spPr>
          <a:xfrm>
            <a:off x="4980500" y="974963"/>
            <a:ext cx="4056875" cy="3741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4"/>
          <p:cNvSpPr txBox="1"/>
          <p:nvPr>
            <p:ph type="title"/>
          </p:nvPr>
        </p:nvSpPr>
        <p:spPr>
          <a:xfrm>
            <a:off x="464645" y="517400"/>
            <a:ext cx="32226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Visualizations</a:t>
            </a:r>
            <a:endParaRPr/>
          </a:p>
        </p:txBody>
      </p:sp>
      <p:sp>
        <p:nvSpPr>
          <p:cNvPr id="287" name="Google Shape;287;p44"/>
          <p:cNvSpPr txBox="1"/>
          <p:nvPr/>
        </p:nvSpPr>
        <p:spPr>
          <a:xfrm>
            <a:off x="299825" y="1567850"/>
            <a:ext cx="3982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374151"/>
                </a:solidFill>
                <a:latin typeface="Roboto"/>
                <a:ea typeface="Roboto"/>
                <a:cs typeface="Roboto"/>
                <a:sym typeface="Roboto"/>
              </a:rPr>
              <a:t>It suggests that the majority of securities with low market capitalization have lower expected daily trading volumes, indicating lower liquidity.</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US" sz="1200">
                <a:solidFill>
                  <a:srgbClr val="374151"/>
                </a:solidFill>
                <a:latin typeface="Roboto"/>
                <a:ea typeface="Roboto"/>
                <a:cs typeface="Roboto"/>
                <a:sym typeface="Roboto"/>
              </a:rPr>
              <a:t>The clusters visually represent two distinct groups with low market capitalization, it implies that the data is more consented in the low market cap.</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p:txBody>
      </p:sp>
      <p:pic>
        <p:nvPicPr>
          <p:cNvPr id="288" name="Google Shape;288;p44"/>
          <p:cNvPicPr preferRelativeResize="0"/>
          <p:nvPr/>
        </p:nvPicPr>
        <p:blipFill>
          <a:blip r:embed="rId3">
            <a:alphaModFix/>
          </a:blip>
          <a:stretch>
            <a:fillRect/>
          </a:stretch>
        </p:blipFill>
        <p:spPr>
          <a:xfrm>
            <a:off x="4366125" y="873375"/>
            <a:ext cx="4648376" cy="361476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464650" y="517400"/>
            <a:ext cx="2398800" cy="5208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Inferences</a:t>
            </a:r>
            <a:endParaRPr/>
          </a:p>
        </p:txBody>
      </p:sp>
      <p:sp>
        <p:nvSpPr>
          <p:cNvPr id="294" name="Google Shape;294;p45"/>
          <p:cNvSpPr txBox="1"/>
          <p:nvPr/>
        </p:nvSpPr>
        <p:spPr>
          <a:xfrm>
            <a:off x="462140" y="1441878"/>
            <a:ext cx="7790700" cy="3122100"/>
          </a:xfrm>
          <a:prstGeom prst="rect">
            <a:avLst/>
          </a:prstGeom>
          <a:noFill/>
          <a:ln>
            <a:noFill/>
          </a:ln>
        </p:spPr>
        <p:txBody>
          <a:bodyPr anchorCtr="0" anchor="t" bIns="0" lIns="0" spcFirstLastPara="1" rIns="0" wrap="square" tIns="12700">
            <a:spAutoFit/>
          </a:bodyPr>
          <a:lstStyle/>
          <a:p>
            <a:pPr indent="-304800" lvl="0" marL="457200" rtl="0" algn="l">
              <a:lnSpc>
                <a:spcPct val="115000"/>
              </a:lnSpc>
              <a:spcBef>
                <a:spcPts val="1500"/>
              </a:spcBef>
              <a:spcAft>
                <a:spcPts val="0"/>
              </a:spcAft>
              <a:buClr>
                <a:srgbClr val="374151"/>
              </a:buClr>
              <a:buSzPts val="1200"/>
              <a:buFont typeface="Roboto"/>
              <a:buChar char="•"/>
            </a:pPr>
            <a:r>
              <a:rPr b="1" lang="en-US" sz="1200">
                <a:solidFill>
                  <a:srgbClr val="374151"/>
                </a:solidFill>
                <a:latin typeface="Roboto"/>
                <a:ea typeface="Roboto"/>
                <a:cs typeface="Roboto"/>
                <a:sym typeface="Roboto"/>
              </a:rPr>
              <a:t>Segmentation of Securities:</a:t>
            </a:r>
            <a:endParaRPr b="1"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Clustering identifies distinct groups of securities with shared liquidity characteristics.</a:t>
            </a:r>
            <a:endParaRPr sz="1200">
              <a:solidFill>
                <a:srgbClr val="374151"/>
              </a:solidFill>
              <a:latin typeface="Roboto"/>
              <a:ea typeface="Roboto"/>
              <a:cs typeface="Roboto"/>
              <a:sym typeface="Roboto"/>
            </a:endParaRPr>
          </a:p>
          <a:p>
            <a:pPr indent="0" lvl="0" marL="91440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b="1" lang="en-US" sz="1200">
                <a:solidFill>
                  <a:srgbClr val="374151"/>
                </a:solidFill>
                <a:latin typeface="Roboto"/>
                <a:ea typeface="Roboto"/>
                <a:cs typeface="Roboto"/>
                <a:sym typeface="Roboto"/>
              </a:rPr>
              <a:t>Liquidity Profiles:</a:t>
            </a:r>
            <a:endParaRPr b="1"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Different clusters reveal varying levels of liquidity, from highly liquid securities with narrow spreads to less liquid options with wider spreads.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None/>
            </a:pPr>
            <a:r>
              <a:t/>
            </a:r>
            <a:endParaRPr sz="1200">
              <a:solidFill>
                <a:srgbClr val="374151"/>
              </a:solidFill>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b="1" lang="en-US" sz="1200">
                <a:solidFill>
                  <a:srgbClr val="374151"/>
                </a:solidFill>
                <a:latin typeface="Roboto"/>
                <a:ea typeface="Roboto"/>
                <a:cs typeface="Roboto"/>
                <a:sym typeface="Roboto"/>
              </a:rPr>
              <a:t>Dynamic Market Conditions:</a:t>
            </a:r>
            <a:endParaRPr b="1" sz="1200">
              <a:solidFill>
                <a:srgbClr val="374151"/>
              </a:solidFill>
              <a:latin typeface="Roboto"/>
              <a:ea typeface="Roboto"/>
              <a:cs typeface="Roboto"/>
              <a:sym typeface="Roboto"/>
            </a:endParaRPr>
          </a:p>
          <a:p>
            <a:pPr indent="-304800" lvl="1" marL="914400" rtl="0" algn="l">
              <a:lnSpc>
                <a:spcPct val="115000"/>
              </a:lnSpc>
              <a:spcBef>
                <a:spcPts val="0"/>
              </a:spcBef>
              <a:spcAft>
                <a:spcPts val="0"/>
              </a:spcAft>
              <a:buClr>
                <a:srgbClr val="374151"/>
              </a:buClr>
              <a:buSzPts val="1200"/>
              <a:buFont typeface="Roboto"/>
              <a:buChar char="○"/>
            </a:pPr>
            <a:r>
              <a:rPr lang="en-US" sz="1200">
                <a:solidFill>
                  <a:srgbClr val="374151"/>
                </a:solidFill>
                <a:latin typeface="Roboto"/>
                <a:ea typeface="Roboto"/>
                <a:cs typeface="Roboto"/>
                <a:sym typeface="Roboto"/>
              </a:rPr>
              <a:t>Continuous monitoring of clusters captures dynamic market conditions, allowing market participants to adapt strategies based on evolving liquidity patterns.</a:t>
            </a:r>
            <a:endParaRPr sz="1200">
              <a:solidFill>
                <a:srgbClr val="374151"/>
              </a:solidFill>
              <a:latin typeface="Roboto"/>
              <a:ea typeface="Roboto"/>
              <a:cs typeface="Roboto"/>
              <a:sym typeface="Roboto"/>
            </a:endParaRPr>
          </a:p>
          <a:p>
            <a:pPr indent="0" lvl="0" marL="0" marR="0" rtl="0" algn="l">
              <a:lnSpc>
                <a:spcPct val="119642"/>
              </a:lnSpc>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0"/>
          <p:cNvSpPr txBox="1"/>
          <p:nvPr>
            <p:ph type="title"/>
          </p:nvPr>
        </p:nvSpPr>
        <p:spPr>
          <a:xfrm>
            <a:off x="399379" y="473857"/>
            <a:ext cx="8214600" cy="50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a:t>Security</a:t>
            </a:r>
            <a:endParaRPr/>
          </a:p>
        </p:txBody>
      </p:sp>
      <p:sp>
        <p:nvSpPr>
          <p:cNvPr id="71" name="Google Shape;71;p10"/>
          <p:cNvSpPr txBox="1"/>
          <p:nvPr>
            <p:ph idx="1" type="body"/>
          </p:nvPr>
        </p:nvSpPr>
        <p:spPr>
          <a:xfrm>
            <a:off x="399375" y="1147300"/>
            <a:ext cx="5360700" cy="2747400"/>
          </a:xfrm>
          <a:prstGeom prst="rect">
            <a:avLst/>
          </a:prstGeom>
        </p:spPr>
        <p:txBody>
          <a:bodyPr anchorCtr="0" anchor="t" bIns="0" lIns="0" spcFirstLastPara="1" rIns="0" wrap="square" tIns="0">
            <a:spAutoFit/>
          </a:bodyPr>
          <a:lstStyle/>
          <a:p>
            <a:pPr indent="-339725" lvl="0" marL="457200" rtl="0" algn="l">
              <a:lnSpc>
                <a:spcPct val="115000"/>
              </a:lnSpc>
              <a:spcBef>
                <a:spcPts val="0"/>
              </a:spcBef>
              <a:spcAft>
                <a:spcPts val="0"/>
              </a:spcAft>
              <a:buClr>
                <a:srgbClr val="111111"/>
              </a:buClr>
              <a:buSzPts val="1750"/>
              <a:buChar char="●"/>
            </a:pPr>
            <a:r>
              <a:rPr b="0" lang="en-US" sz="1750">
                <a:solidFill>
                  <a:srgbClr val="111111"/>
                </a:solidFill>
                <a:highlight>
                  <a:srgbClr val="FFFFFF"/>
                </a:highlight>
                <a:latin typeface="Arial"/>
                <a:ea typeface="Arial"/>
                <a:cs typeface="Arial"/>
                <a:sym typeface="Arial"/>
              </a:rPr>
              <a:t>Securities are </a:t>
            </a:r>
            <a:r>
              <a:rPr lang="en-US" sz="1750">
                <a:solidFill>
                  <a:srgbClr val="111111"/>
                </a:solidFill>
                <a:highlight>
                  <a:srgbClr val="FFFFFF"/>
                </a:highlight>
                <a:latin typeface="Arial"/>
                <a:ea typeface="Arial"/>
                <a:cs typeface="Arial"/>
                <a:sym typeface="Arial"/>
              </a:rPr>
              <a:t>fungible</a:t>
            </a:r>
            <a:r>
              <a:rPr b="0" lang="en-US" sz="1750">
                <a:solidFill>
                  <a:srgbClr val="111111"/>
                </a:solidFill>
                <a:highlight>
                  <a:srgbClr val="FFFFFF"/>
                </a:highlight>
                <a:latin typeface="Arial"/>
                <a:ea typeface="Arial"/>
                <a:cs typeface="Arial"/>
                <a:sym typeface="Arial"/>
              </a:rPr>
              <a:t> and </a:t>
            </a:r>
            <a:r>
              <a:rPr lang="en-US" sz="1750">
                <a:solidFill>
                  <a:srgbClr val="111111"/>
                </a:solidFill>
                <a:highlight>
                  <a:srgbClr val="FFFFFF"/>
                </a:highlight>
                <a:latin typeface="Arial"/>
                <a:ea typeface="Arial"/>
                <a:cs typeface="Arial"/>
                <a:sym typeface="Arial"/>
              </a:rPr>
              <a:t>tradable</a:t>
            </a:r>
            <a:r>
              <a:rPr b="0" lang="en-US" sz="1750">
                <a:solidFill>
                  <a:srgbClr val="111111"/>
                </a:solidFill>
                <a:highlight>
                  <a:srgbClr val="FFFFFF"/>
                </a:highlight>
                <a:latin typeface="Arial"/>
                <a:ea typeface="Arial"/>
                <a:cs typeface="Arial"/>
                <a:sym typeface="Arial"/>
              </a:rPr>
              <a:t> financial instruments used to raise capital in public and private markets.</a:t>
            </a:r>
            <a:endParaRPr b="0" sz="1750">
              <a:solidFill>
                <a:srgbClr val="111111"/>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Char char="●"/>
            </a:pPr>
            <a:r>
              <a:rPr lang="en-US" sz="1750">
                <a:solidFill>
                  <a:srgbClr val="111111"/>
                </a:solidFill>
                <a:highlight>
                  <a:srgbClr val="FFFFFF"/>
                </a:highlight>
                <a:latin typeface="Arial"/>
                <a:ea typeface="Arial"/>
                <a:cs typeface="Arial"/>
                <a:sym typeface="Arial"/>
              </a:rPr>
              <a:t>Four types</a:t>
            </a:r>
            <a:r>
              <a:rPr b="0" lang="en-US" sz="1750">
                <a:solidFill>
                  <a:srgbClr val="111111"/>
                </a:solidFill>
                <a:highlight>
                  <a:srgbClr val="FFFFFF"/>
                </a:highlight>
                <a:latin typeface="Arial"/>
                <a:ea typeface="Arial"/>
                <a:cs typeface="Arial"/>
                <a:sym typeface="Arial"/>
              </a:rPr>
              <a:t>: </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Equity security — ownership</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Debt security—essentially loans</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Hybrids security—combine debt and equity</a:t>
            </a:r>
            <a:endParaRPr b="0" sz="1750">
              <a:solidFill>
                <a:srgbClr val="111111"/>
              </a:solidFill>
              <a:highlight>
                <a:srgbClr val="FFFFFF"/>
              </a:highlight>
              <a:latin typeface="Arial"/>
              <a:ea typeface="Arial"/>
              <a:cs typeface="Arial"/>
              <a:sym typeface="Arial"/>
            </a:endParaRPr>
          </a:p>
          <a:p>
            <a:pPr indent="0" lvl="0" marL="0" rtl="0" algn="l">
              <a:lnSpc>
                <a:spcPct val="150000"/>
              </a:lnSpc>
              <a:spcBef>
                <a:spcPts val="0"/>
              </a:spcBef>
              <a:spcAft>
                <a:spcPts val="400"/>
              </a:spcAft>
              <a:buNone/>
            </a:pPr>
            <a:r>
              <a:rPr b="0" lang="en-US" sz="1750">
                <a:solidFill>
                  <a:srgbClr val="111111"/>
                </a:solidFill>
                <a:highlight>
                  <a:srgbClr val="FFFFFF"/>
                </a:highlight>
                <a:latin typeface="Arial"/>
                <a:ea typeface="Arial"/>
                <a:cs typeface="Arial"/>
                <a:sym typeface="Arial"/>
              </a:rPr>
              <a:t>   - 	Derivative  Security</a:t>
            </a:r>
            <a:endParaRPr b="0" sz="1550">
              <a:solidFill>
                <a:srgbClr val="111111"/>
              </a:solidFill>
              <a:latin typeface="Arial"/>
              <a:ea typeface="Arial"/>
              <a:cs typeface="Arial"/>
              <a:sym typeface="Arial"/>
            </a:endParaRPr>
          </a:p>
        </p:txBody>
      </p:sp>
      <p:pic>
        <p:nvPicPr>
          <p:cNvPr id="72" name="Google Shape;72;p10"/>
          <p:cNvPicPr preferRelativeResize="0"/>
          <p:nvPr/>
        </p:nvPicPr>
        <p:blipFill>
          <a:blip r:embed="rId3">
            <a:alphaModFix/>
          </a:blip>
          <a:stretch>
            <a:fillRect/>
          </a:stretch>
        </p:blipFill>
        <p:spPr>
          <a:xfrm>
            <a:off x="6118875" y="1147300"/>
            <a:ext cx="2879450" cy="18154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464654" y="3290833"/>
            <a:ext cx="3336290" cy="8255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250">
                <a:solidFill>
                  <a:srgbClr val="FFFFFF"/>
                </a:solidFill>
              </a:rPr>
              <a:t>THANK YOU</a:t>
            </a:r>
            <a:endParaRPr sz="525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nvSpPr>
        <p:spPr>
          <a:xfrm>
            <a:off x="157581" y="4874840"/>
            <a:ext cx="180340"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rgbClr val="B1B1B1"/>
                </a:solidFill>
                <a:latin typeface="Calibri"/>
                <a:ea typeface="Calibri"/>
                <a:cs typeface="Calibri"/>
                <a:sym typeface="Calibri"/>
              </a:rPr>
              <a:t>23</a:t>
            </a:r>
            <a:endParaRPr sz="1200">
              <a:latin typeface="Calibri"/>
              <a:ea typeface="Calibri"/>
              <a:cs typeface="Calibri"/>
              <a:sym typeface="Calibri"/>
            </a:endParaRPr>
          </a:p>
        </p:txBody>
      </p:sp>
      <p:sp>
        <p:nvSpPr>
          <p:cNvPr id="305" name="Google Shape;305;p47"/>
          <p:cNvSpPr txBox="1"/>
          <p:nvPr/>
        </p:nvSpPr>
        <p:spPr>
          <a:xfrm>
            <a:off x="464654" y="1625837"/>
            <a:ext cx="1242695" cy="407034"/>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500">
                <a:latin typeface="Calibri"/>
                <a:ea typeface="Calibri"/>
                <a:cs typeface="Calibri"/>
                <a:sym typeface="Calibri"/>
              </a:rPr>
              <a:t>SOURCES</a:t>
            </a:r>
            <a:endParaRPr sz="2500">
              <a:latin typeface="Calibri"/>
              <a:ea typeface="Calibri"/>
              <a:cs typeface="Calibri"/>
              <a:sym typeface="Calibri"/>
            </a:endParaRPr>
          </a:p>
        </p:txBody>
      </p:sp>
      <p:sp>
        <p:nvSpPr>
          <p:cNvPr id="306" name="Google Shape;306;p47"/>
          <p:cNvSpPr txBox="1"/>
          <p:nvPr/>
        </p:nvSpPr>
        <p:spPr>
          <a:xfrm>
            <a:off x="464654" y="233727"/>
            <a:ext cx="1300480" cy="1631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rgbClr val="A5A5A5"/>
                </a:solidFill>
                <a:latin typeface="Trebuchet MS"/>
                <a:ea typeface="Trebuchet MS"/>
                <a:cs typeface="Trebuchet MS"/>
                <a:sym typeface="Trebuchet MS"/>
              </a:rPr>
              <a:t>GITHUB &amp; SOURCES</a:t>
            </a:r>
            <a:endParaRPr sz="900">
              <a:latin typeface="Trebuchet MS"/>
              <a:ea typeface="Trebuchet MS"/>
              <a:cs typeface="Trebuchet MS"/>
              <a:sym typeface="Trebuchet MS"/>
            </a:endParaRPr>
          </a:p>
        </p:txBody>
      </p:sp>
      <p:sp>
        <p:nvSpPr>
          <p:cNvPr id="307" name="Google Shape;307;p47"/>
          <p:cNvSpPr txBox="1"/>
          <p:nvPr/>
        </p:nvSpPr>
        <p:spPr>
          <a:xfrm>
            <a:off x="464654" y="2084485"/>
            <a:ext cx="7962300" cy="2992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latin typeface="Helvetica Neue"/>
                <a:ea typeface="Helvetica Neue"/>
                <a:cs typeface="Helvetica Neue"/>
                <a:sym typeface="Helvetica Neue"/>
              </a:rPr>
              <a:t>“K means clustering” - Dayanithi </a:t>
            </a:r>
            <a:r>
              <a:rPr lang="en-US" sz="1100">
                <a:latin typeface="Helvetica Neue"/>
                <a:ea typeface="Helvetica Neue"/>
                <a:cs typeface="Helvetica Neue"/>
                <a:sym typeface="Helvetica Neue"/>
              </a:rPr>
              <a:t>published</a:t>
            </a:r>
            <a:r>
              <a:rPr lang="en-US" sz="1100">
                <a:latin typeface="Helvetica Neue"/>
                <a:ea typeface="Helvetica Neue"/>
                <a:cs typeface="Helvetica Neue"/>
                <a:sym typeface="Helvetica Neue"/>
              </a:rPr>
              <a:t> on Level Up coding</a:t>
            </a:r>
            <a:r>
              <a:rPr lang="en-US" sz="1100">
                <a:latin typeface="Helvetica Neue"/>
                <a:ea typeface="Helvetica Neue"/>
                <a:cs typeface="Helvetica Neue"/>
                <a:sym typeface="Helvetica Neue"/>
              </a:rPr>
              <a:t>	-</a:t>
            </a:r>
            <a:endParaRPr sz="1100">
              <a:latin typeface="Helvetica Neue"/>
              <a:ea typeface="Helvetica Neue"/>
              <a:cs typeface="Helvetica Neue"/>
              <a:sym typeface="Helvetica Neue"/>
            </a:endParaRPr>
          </a:p>
          <a:p>
            <a:pPr indent="0" lvl="0" marL="12700" marR="0" rtl="0" algn="l">
              <a:lnSpc>
                <a:spcPct val="100000"/>
              </a:lnSpc>
              <a:spcBef>
                <a:spcPts val="0"/>
              </a:spcBef>
              <a:spcAft>
                <a:spcPts val="0"/>
              </a:spcAft>
              <a:buNone/>
            </a:pPr>
            <a:r>
              <a:rPr lang="en-US" sz="1100" u="sng">
                <a:solidFill>
                  <a:schemeClr val="hlink"/>
                </a:solidFill>
                <a:latin typeface="Helvetica Neue"/>
                <a:ea typeface="Helvetica Neue"/>
                <a:cs typeface="Helvetica Neue"/>
                <a:sym typeface="Helvetica Neue"/>
                <a:hlinkClick r:id="rId3"/>
              </a:rPr>
              <a:t>https://levelup.gitconnected.com/k-means-clustering-2534050a9b12abs</a:t>
            </a:r>
            <a:r>
              <a:rPr lang="en-US" sz="1100">
                <a:solidFill>
                  <a:schemeClr val="dk1"/>
                </a:solidFill>
                <a:latin typeface="Helvetica Neue"/>
                <a:ea typeface="Helvetica Neue"/>
                <a:cs typeface="Helvetica Neue"/>
                <a:sym typeface="Helvetica Neue"/>
              </a:rPr>
              <a:t>.</a:t>
            </a:r>
            <a:endParaRPr sz="1100">
              <a:latin typeface="Helvetica Neue"/>
              <a:ea typeface="Helvetica Neue"/>
              <a:cs typeface="Helvetica Neue"/>
              <a:sym typeface="Helvetica Neue"/>
            </a:endParaRPr>
          </a:p>
          <a:p>
            <a:pPr indent="0" lvl="0" marL="0" marR="0" rtl="0" algn="l">
              <a:lnSpc>
                <a:spcPct val="100000"/>
              </a:lnSpc>
              <a:spcBef>
                <a:spcPts val="30"/>
              </a:spcBef>
              <a:spcAft>
                <a:spcPts val="0"/>
              </a:spcAft>
              <a:buNone/>
            </a:pPr>
            <a:r>
              <a:t/>
            </a:r>
            <a:endParaRPr sz="1800">
              <a:latin typeface="Helvetica Neue"/>
              <a:ea typeface="Helvetica Neue"/>
              <a:cs typeface="Helvetica Neue"/>
              <a:sym typeface="Helvetica Neue"/>
            </a:endParaRPr>
          </a:p>
          <a:p>
            <a:pPr indent="0" lvl="0" marL="12700" marR="299720" rtl="0" algn="l">
              <a:lnSpc>
                <a:spcPct val="100000"/>
              </a:lnSpc>
              <a:spcBef>
                <a:spcPts val="0"/>
              </a:spcBef>
              <a:spcAft>
                <a:spcPts val="0"/>
              </a:spcAft>
              <a:buNone/>
            </a:pPr>
            <a:r>
              <a:rPr lang="en-US" sz="1100">
                <a:latin typeface="Helvetica Neue"/>
                <a:ea typeface="Helvetica Neue"/>
                <a:cs typeface="Helvetica Neue"/>
                <a:sym typeface="Helvetica Neue"/>
              </a:rPr>
              <a:t>Liu, Ze, et al. “SWIN Transformer: Hierarchical Vision Transformer Using Shifted Windows.” </a:t>
            </a:r>
            <a:r>
              <a:rPr i="1" lang="en-US" sz="1100">
                <a:latin typeface="Trebuchet MS"/>
                <a:ea typeface="Trebuchet MS"/>
                <a:cs typeface="Trebuchet MS"/>
                <a:sym typeface="Trebuchet MS"/>
              </a:rPr>
              <a:t>ArXiv.org</a:t>
            </a:r>
            <a:r>
              <a:rPr lang="en-US" sz="1100">
                <a:latin typeface="Helvetica Neue"/>
                <a:ea typeface="Helvetica Neue"/>
                <a:cs typeface="Helvetica Neue"/>
                <a:sym typeface="Helvetica Neue"/>
              </a:rPr>
              <a:t>, 17 Aug.  2021,</a:t>
            </a:r>
            <a:endParaRPr sz="1100">
              <a:latin typeface="Helvetica Neue"/>
              <a:ea typeface="Helvetica Neue"/>
              <a:cs typeface="Helvetica Neue"/>
              <a:sym typeface="Helvetica Neue"/>
            </a:endParaRPr>
          </a:p>
          <a:p>
            <a:pPr indent="0" lvl="0" marL="927100" marR="0" rtl="0" algn="l">
              <a:lnSpc>
                <a:spcPct val="119090"/>
              </a:lnSpc>
              <a:spcBef>
                <a:spcPts val="0"/>
              </a:spcBef>
              <a:spcAft>
                <a:spcPts val="0"/>
              </a:spcAft>
              <a:buNone/>
            </a:pPr>
            <a:r>
              <a:rPr lang="en-US" sz="1100" u="sng">
                <a:solidFill>
                  <a:schemeClr val="hlink"/>
                </a:solidFill>
                <a:latin typeface="Helvetica Neue"/>
                <a:ea typeface="Helvetica Neue"/>
                <a:cs typeface="Helvetica Neue"/>
                <a:sym typeface="Helvetica Neue"/>
                <a:hlinkClick r:id="rId4"/>
              </a:rPr>
              <a:t>https://arxiv.org/abs/2103.14030v2</a:t>
            </a:r>
            <a:r>
              <a:rPr lang="en-US" sz="1100">
                <a:latin typeface="Helvetica Neue"/>
                <a:ea typeface="Helvetica Neue"/>
                <a:cs typeface="Helvetica Neue"/>
                <a:sym typeface="Helvetica Neue"/>
              </a:rPr>
              <a:t>.</a:t>
            </a:r>
            <a:endParaRPr sz="11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300">
              <a:latin typeface="Helvetica Neue"/>
              <a:ea typeface="Helvetica Neue"/>
              <a:cs typeface="Helvetica Neue"/>
              <a:sym typeface="Helvetica Neue"/>
            </a:endParaRPr>
          </a:p>
          <a:p>
            <a:pPr indent="0" lvl="0" marL="0" marR="0" rtl="0" algn="l">
              <a:lnSpc>
                <a:spcPct val="100000"/>
              </a:lnSpc>
              <a:spcBef>
                <a:spcPts val="45"/>
              </a:spcBef>
              <a:spcAft>
                <a:spcPts val="0"/>
              </a:spcAft>
              <a:buNone/>
            </a:pPr>
            <a:r>
              <a:t/>
            </a:r>
            <a:endParaRPr sz="1150">
              <a:latin typeface="Helvetica Neue"/>
              <a:ea typeface="Helvetica Neue"/>
              <a:cs typeface="Helvetica Neue"/>
              <a:sym typeface="Helvetica Neue"/>
            </a:endParaRPr>
          </a:p>
          <a:p>
            <a:pPr indent="0" lvl="0" marL="12700" marR="5080" rtl="0" algn="l">
              <a:lnSpc>
                <a:spcPct val="100000"/>
              </a:lnSpc>
              <a:spcBef>
                <a:spcPts val="5"/>
              </a:spcBef>
              <a:spcAft>
                <a:spcPts val="0"/>
              </a:spcAft>
              <a:buNone/>
            </a:pPr>
            <a:r>
              <a:rPr lang="en-US" sz="1100">
                <a:latin typeface="Helvetica Neue"/>
                <a:ea typeface="Helvetica Neue"/>
                <a:cs typeface="Helvetica Neue"/>
                <a:sym typeface="Helvetica Neue"/>
              </a:rPr>
              <a:t>McElreath, Richard. “Chapter 7: Ulysses' Compass.” </a:t>
            </a:r>
            <a:r>
              <a:rPr i="1" lang="en-US" sz="1100">
                <a:latin typeface="Trebuchet MS"/>
                <a:ea typeface="Trebuchet MS"/>
                <a:cs typeface="Trebuchet MS"/>
                <a:sym typeface="Trebuchet MS"/>
              </a:rPr>
              <a:t>Statistical Rethinking: A Bayesian Course with Examples in R  and Stan Second Edition</a:t>
            </a:r>
            <a:r>
              <a:rPr lang="en-US" sz="1100">
                <a:latin typeface="Helvetica Neue"/>
                <a:ea typeface="Helvetica Neue"/>
                <a:cs typeface="Helvetica Neue"/>
                <a:sym typeface="Helvetica Neue"/>
              </a:rPr>
              <a:t>, CRC	Press, Boca Raton, 2020, pp. 190–195.</a:t>
            </a:r>
            <a:endParaRPr sz="1100">
              <a:latin typeface="Helvetica Neue"/>
              <a:ea typeface="Helvetica Neue"/>
              <a:cs typeface="Helvetica Neue"/>
              <a:sym typeface="Helvetica Neue"/>
            </a:endParaRPr>
          </a:p>
          <a:p>
            <a:pPr indent="0" lvl="0" marL="0" marR="2724785" rtl="0" algn="l">
              <a:lnSpc>
                <a:spcPct val="100000"/>
              </a:lnSpc>
              <a:spcBef>
                <a:spcPts val="0"/>
              </a:spcBef>
              <a:spcAft>
                <a:spcPts val="0"/>
              </a:spcAft>
              <a:buNone/>
            </a:pPr>
            <a:r>
              <a:t/>
            </a:r>
            <a:endParaRPr sz="1100">
              <a:latin typeface="Helvetica Neue"/>
              <a:ea typeface="Helvetica Neue"/>
              <a:cs typeface="Helvetica Neue"/>
              <a:sym typeface="Helvetica Neue"/>
            </a:endParaRPr>
          </a:p>
          <a:p>
            <a:pPr indent="0" lvl="0" marL="12700" marR="2724785" rtl="0" algn="l">
              <a:lnSpc>
                <a:spcPct val="100000"/>
              </a:lnSpc>
              <a:spcBef>
                <a:spcPts val="0"/>
              </a:spcBef>
              <a:spcAft>
                <a:spcPts val="0"/>
              </a:spcAft>
              <a:buNone/>
            </a:pPr>
            <a:r>
              <a:rPr lang="en-US" sz="1100" u="sng">
                <a:solidFill>
                  <a:schemeClr val="hlink"/>
                </a:solidFill>
                <a:hlinkClick r:id="rId5"/>
              </a:rPr>
              <a:t>Understanding Liquidity and How to Measure It (investopedia.com)</a:t>
            </a:r>
            <a:endParaRPr sz="1100">
              <a:latin typeface="Helvetica Neue"/>
              <a:ea typeface="Helvetica Neue"/>
              <a:cs typeface="Helvetica Neue"/>
              <a:sym typeface="Helvetica Neue"/>
            </a:endParaRPr>
          </a:p>
          <a:p>
            <a:pPr indent="0" lvl="0" marL="0" rtl="0" algn="l">
              <a:lnSpc>
                <a:spcPct val="110000"/>
              </a:lnSpc>
              <a:spcBef>
                <a:spcPts val="0"/>
              </a:spcBef>
              <a:spcAft>
                <a:spcPts val="0"/>
              </a:spcAft>
              <a:buSzPts val="1100"/>
              <a:buNone/>
            </a:pPr>
            <a:r>
              <a:rPr lang="en-US" sz="1100" u="sng">
                <a:solidFill>
                  <a:schemeClr val="hlink"/>
                </a:solidFill>
                <a:hlinkClick r:id="rId6"/>
              </a:rPr>
              <a:t>What are Financial Securities? Examples, Types, Regulation, and Importance</a:t>
            </a:r>
            <a:r>
              <a:rPr lang="en-US" sz="1100" u="sng">
                <a:solidFill>
                  <a:schemeClr val="hlink"/>
                </a:solidFill>
              </a:rPr>
              <a:t>(investopedia.com)</a:t>
            </a:r>
            <a:endParaRPr sz="1100" u="sng">
              <a:solidFill>
                <a:schemeClr val="hlink"/>
              </a:solidFill>
            </a:endParaRPr>
          </a:p>
          <a:p>
            <a:pPr indent="0" lvl="0" marL="0" rtl="0" algn="l">
              <a:lnSpc>
                <a:spcPct val="137500"/>
              </a:lnSpc>
              <a:spcBef>
                <a:spcPts val="600"/>
              </a:spcBef>
              <a:spcAft>
                <a:spcPts val="0"/>
              </a:spcAft>
              <a:buSzPts val="1100"/>
              <a:buNone/>
            </a:pPr>
            <a:r>
              <a:rPr lang="en-US" sz="1100" u="sng">
                <a:solidFill>
                  <a:schemeClr val="hlink"/>
                </a:solidFill>
                <a:hlinkClick r:id="rId7"/>
              </a:rPr>
              <a:t>Security (finance)</a:t>
            </a:r>
            <a:r>
              <a:rPr lang="en-US" sz="1100" u="sng">
                <a:solidFill>
                  <a:schemeClr val="hlink"/>
                </a:solidFill>
              </a:rPr>
              <a:t> (wikipedia)</a:t>
            </a:r>
            <a:endParaRPr sz="1100" u="sng">
              <a:solidFill>
                <a:schemeClr val="hlink"/>
              </a:solidFill>
            </a:endParaRPr>
          </a:p>
          <a:p>
            <a:pPr indent="0" lvl="0" marL="0" rtl="0" algn="l">
              <a:lnSpc>
                <a:spcPct val="110000"/>
              </a:lnSpc>
              <a:spcBef>
                <a:spcPts val="0"/>
              </a:spcBef>
              <a:spcAft>
                <a:spcPts val="0"/>
              </a:spcAft>
              <a:buClr>
                <a:schemeClr val="dk1"/>
              </a:buClr>
              <a:buSzPts val="1100"/>
              <a:buFont typeface="Arial"/>
              <a:buNone/>
            </a:pPr>
            <a:r>
              <a:t/>
            </a:r>
            <a:endParaRPr sz="1100" u="sng">
              <a:solidFill>
                <a:schemeClr val="hlink"/>
              </a:solidFill>
            </a:endParaRPr>
          </a:p>
          <a:p>
            <a:pPr indent="0" lvl="0" marL="12700" marR="2724785" rtl="0" algn="l">
              <a:lnSpc>
                <a:spcPct val="100000"/>
              </a:lnSpc>
              <a:spcBef>
                <a:spcPts val="600"/>
              </a:spcBef>
              <a:spcAft>
                <a:spcPts val="0"/>
              </a:spcAft>
              <a:buNone/>
            </a:pPr>
            <a:r>
              <a:t/>
            </a:r>
            <a:endParaRPr sz="1100">
              <a:latin typeface="Helvetica Neue"/>
              <a:ea typeface="Helvetica Neue"/>
              <a:cs typeface="Helvetica Neue"/>
              <a:sym typeface="Helvetica Neue"/>
            </a:endParaRPr>
          </a:p>
        </p:txBody>
      </p:sp>
      <p:sp>
        <p:nvSpPr>
          <p:cNvPr id="308" name="Google Shape;308;p47"/>
          <p:cNvSpPr txBox="1"/>
          <p:nvPr>
            <p:ph type="title"/>
          </p:nvPr>
        </p:nvSpPr>
        <p:spPr>
          <a:xfrm>
            <a:off x="463575" y="595880"/>
            <a:ext cx="2774950" cy="407034"/>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2500"/>
              <a:t>GITHUB REPOSITORY</a:t>
            </a:r>
            <a:endParaRPr sz="2500"/>
          </a:p>
        </p:txBody>
      </p:sp>
      <p:sp>
        <p:nvSpPr>
          <p:cNvPr id="309" name="Google Shape;309;p47"/>
          <p:cNvSpPr txBox="1"/>
          <p:nvPr/>
        </p:nvSpPr>
        <p:spPr>
          <a:xfrm>
            <a:off x="463575" y="1090175"/>
            <a:ext cx="3773100" cy="182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latin typeface="Helvetica Neue"/>
                <a:ea typeface="Helvetica Neue"/>
                <a:cs typeface="Helvetica Neue"/>
                <a:sym typeface="Helvetica Neue"/>
              </a:rPr>
              <a:t>https://github.com/jainayushee/market-liquidity-clustering</a:t>
            </a:r>
            <a:endParaRPr sz="1100">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1"/>
          <p:cNvSpPr txBox="1"/>
          <p:nvPr>
            <p:ph type="title"/>
          </p:nvPr>
        </p:nvSpPr>
        <p:spPr>
          <a:xfrm>
            <a:off x="399379" y="473857"/>
            <a:ext cx="8214600" cy="13212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0"/>
              </a:spcAft>
              <a:buClr>
                <a:schemeClr val="dk1"/>
              </a:buClr>
              <a:buSzPts val="1100"/>
              <a:buFont typeface="Arial"/>
              <a:buNone/>
            </a:pPr>
            <a:r>
              <a:rPr lang="en-US"/>
              <a:t>Equity</a:t>
            </a:r>
            <a:r>
              <a:rPr b="0" lang="en-US" sz="1300">
                <a:solidFill>
                  <a:srgbClr val="111111"/>
                </a:solidFill>
                <a:highlight>
                  <a:srgbClr val="FFFFFF"/>
                </a:highlight>
                <a:latin typeface="Arial"/>
                <a:ea typeface="Arial"/>
                <a:cs typeface="Arial"/>
                <a:sym typeface="Arial"/>
              </a:rPr>
              <a:t> </a:t>
            </a:r>
            <a:r>
              <a:rPr lang="en-US"/>
              <a:t>Secu</a:t>
            </a:r>
            <a:r>
              <a:rPr lang="en-US"/>
              <a:t>rities</a:t>
            </a:r>
            <a:endParaRPr b="0" sz="1300">
              <a:solidFill>
                <a:srgbClr val="111111"/>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78" name="Google Shape;78;p11"/>
          <p:cNvSpPr txBox="1"/>
          <p:nvPr>
            <p:ph idx="1" type="body"/>
          </p:nvPr>
        </p:nvSpPr>
        <p:spPr>
          <a:xfrm>
            <a:off x="399375" y="1147300"/>
            <a:ext cx="5127000" cy="3539400"/>
          </a:xfrm>
          <a:prstGeom prst="rect">
            <a:avLst/>
          </a:prstGeom>
        </p:spPr>
        <p:txBody>
          <a:bodyPr anchorCtr="0" anchor="t" bIns="0" lIns="0" spcFirstLastPara="1" rIns="0" wrap="square" tIns="0">
            <a:spAutoFit/>
          </a:bodyPr>
          <a:lstStyle/>
          <a:p>
            <a:pPr indent="-339725" lvl="0" marL="457200" rtl="0" algn="l">
              <a:lnSpc>
                <a:spcPct val="115000"/>
              </a:lnSpc>
              <a:spcBef>
                <a:spcPts val="0"/>
              </a:spcBef>
              <a:spcAft>
                <a:spcPts val="0"/>
              </a:spcAft>
              <a:buClr>
                <a:srgbClr val="111111"/>
              </a:buClr>
              <a:buSzPts val="1750"/>
              <a:buChar char="●"/>
            </a:pPr>
            <a:r>
              <a:rPr b="0" lang="en-US" sz="1750">
                <a:solidFill>
                  <a:srgbClr val="111111"/>
                </a:solidFill>
                <a:highlight>
                  <a:srgbClr val="FFFFFF"/>
                </a:highlight>
                <a:latin typeface="Arial"/>
                <a:ea typeface="Arial"/>
                <a:cs typeface="Arial"/>
                <a:sym typeface="Arial"/>
              </a:rPr>
              <a:t>O</a:t>
            </a:r>
            <a:r>
              <a:rPr b="0" lang="en-US" sz="1750">
                <a:solidFill>
                  <a:srgbClr val="111111"/>
                </a:solidFill>
                <a:highlight>
                  <a:srgbClr val="FFFFFF"/>
                </a:highlight>
                <a:latin typeface="Arial"/>
                <a:ea typeface="Arial"/>
                <a:cs typeface="Arial"/>
                <a:sym typeface="Arial"/>
              </a:rPr>
              <a:t>wnership interest </a:t>
            </a:r>
            <a:r>
              <a:rPr b="0" lang="en-US" sz="1750">
                <a:solidFill>
                  <a:srgbClr val="111111"/>
                </a:solidFill>
                <a:highlight>
                  <a:srgbClr val="FFFFFF"/>
                </a:highlight>
                <a:latin typeface="Arial"/>
                <a:ea typeface="Arial"/>
                <a:cs typeface="Arial"/>
                <a:sym typeface="Arial"/>
              </a:rPr>
              <a:t>held by shareholders in an entity </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Char char="●"/>
            </a:pPr>
            <a:r>
              <a:rPr b="0" lang="en-US" sz="1750">
                <a:solidFill>
                  <a:srgbClr val="111111"/>
                </a:solidFill>
                <a:highlight>
                  <a:srgbClr val="FFFFFF"/>
                </a:highlight>
                <a:latin typeface="Arial"/>
                <a:ea typeface="Arial"/>
                <a:cs typeface="Arial"/>
                <a:sym typeface="Arial"/>
              </a:rPr>
              <a:t>Realized in the form of shares of capital stock </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Char char="●"/>
            </a:pPr>
            <a:r>
              <a:rPr b="0" lang="en-US" sz="1750">
                <a:solidFill>
                  <a:srgbClr val="111111"/>
                </a:solidFill>
                <a:highlight>
                  <a:srgbClr val="FFFFFF"/>
                </a:highlight>
                <a:latin typeface="Arial"/>
                <a:ea typeface="Arial"/>
                <a:cs typeface="Arial"/>
                <a:sym typeface="Arial"/>
              </a:rPr>
              <a:t>Holders: </a:t>
            </a:r>
            <a:endParaRPr b="0" sz="1750">
              <a:solidFill>
                <a:srgbClr val="111111"/>
              </a:solidFill>
              <a:highlight>
                <a:srgbClr val="FFFFFF"/>
              </a:highlight>
              <a:latin typeface="Arial"/>
              <a:ea typeface="Arial"/>
              <a:cs typeface="Arial"/>
              <a:sym typeface="Arial"/>
            </a:endParaRPr>
          </a:p>
          <a:p>
            <a:pPr indent="-327025" lvl="0" marL="457200" rtl="0" algn="l">
              <a:lnSpc>
                <a:spcPct val="115000"/>
              </a:lnSpc>
              <a:spcBef>
                <a:spcPts val="0"/>
              </a:spcBef>
              <a:spcAft>
                <a:spcPts val="0"/>
              </a:spcAft>
              <a:buSzPts val="1550"/>
              <a:buFont typeface="Arial"/>
              <a:buChar char="-"/>
            </a:pPr>
            <a:r>
              <a:rPr b="0" lang="en-US" sz="1750">
                <a:solidFill>
                  <a:srgbClr val="111111"/>
                </a:solidFill>
                <a:highlight>
                  <a:srgbClr val="FFFFFF"/>
                </a:highlight>
                <a:latin typeface="Arial"/>
                <a:ea typeface="Arial"/>
                <a:cs typeface="Arial"/>
                <a:sym typeface="Arial"/>
              </a:rPr>
              <a:t>Not entitled to regular payments </a:t>
            </a:r>
            <a:endParaRPr b="0" sz="1750">
              <a:solidFill>
                <a:srgbClr val="111111"/>
              </a:solidFill>
              <a:highlight>
                <a:srgbClr val="FFFFFF"/>
              </a:highlight>
              <a:latin typeface="Arial"/>
              <a:ea typeface="Arial"/>
              <a:cs typeface="Arial"/>
              <a:sym typeface="Arial"/>
            </a:endParaRPr>
          </a:p>
          <a:p>
            <a:pPr indent="-327025" lvl="0" marL="457200" rtl="0" algn="l">
              <a:lnSpc>
                <a:spcPct val="115000"/>
              </a:lnSpc>
              <a:spcBef>
                <a:spcPts val="0"/>
              </a:spcBef>
              <a:spcAft>
                <a:spcPts val="0"/>
              </a:spcAft>
              <a:buSzPts val="1550"/>
              <a:buFont typeface="Arial"/>
              <a:buChar char="-"/>
            </a:pPr>
            <a:r>
              <a:rPr b="0" lang="en-US" sz="1750">
                <a:solidFill>
                  <a:srgbClr val="111111"/>
                </a:solidFill>
                <a:highlight>
                  <a:srgbClr val="FFFFFF"/>
                </a:highlight>
                <a:latin typeface="Arial"/>
                <a:ea typeface="Arial"/>
                <a:cs typeface="Arial"/>
                <a:sym typeface="Arial"/>
              </a:rPr>
              <a:t>Dividends, able to profit from selling the securities</a:t>
            </a:r>
            <a:endParaRPr b="0" sz="1750">
              <a:solidFill>
                <a:srgbClr val="111111"/>
              </a:solidFill>
              <a:highlight>
                <a:srgbClr val="FFFFFF"/>
              </a:highlight>
              <a:latin typeface="Arial"/>
              <a:ea typeface="Arial"/>
              <a:cs typeface="Arial"/>
              <a:sym typeface="Arial"/>
            </a:endParaRPr>
          </a:p>
          <a:p>
            <a:pPr indent="-327025" lvl="0" marL="457200" rtl="0" algn="l">
              <a:lnSpc>
                <a:spcPct val="115000"/>
              </a:lnSpc>
              <a:spcBef>
                <a:spcPts val="0"/>
              </a:spcBef>
              <a:spcAft>
                <a:spcPts val="0"/>
              </a:spcAft>
              <a:buClr>
                <a:srgbClr val="111111"/>
              </a:buClr>
              <a:buSzPts val="1550"/>
              <a:buFont typeface="Arial"/>
              <a:buChar char="-"/>
            </a:pPr>
            <a:r>
              <a:rPr b="0" lang="en-US" sz="1750">
                <a:solidFill>
                  <a:srgbClr val="111111"/>
                </a:solidFill>
                <a:highlight>
                  <a:srgbClr val="FFFFFF"/>
                </a:highlight>
                <a:latin typeface="Arial"/>
                <a:ea typeface="Arial"/>
                <a:cs typeface="Arial"/>
                <a:sym typeface="Arial"/>
              </a:rPr>
              <a:t>Control of the company on a pro rata basis, via voting rights</a:t>
            </a:r>
            <a:endParaRPr b="0" sz="1750">
              <a:solidFill>
                <a:srgbClr val="111111"/>
              </a:solidFill>
              <a:highlight>
                <a:srgbClr val="FFFFFF"/>
              </a:highlight>
              <a:latin typeface="Arial"/>
              <a:ea typeface="Arial"/>
              <a:cs typeface="Arial"/>
              <a:sym typeface="Arial"/>
            </a:endParaRPr>
          </a:p>
          <a:p>
            <a:pPr indent="0" lvl="0" marL="457200" rtl="0" algn="just">
              <a:lnSpc>
                <a:spcPct val="115000"/>
              </a:lnSpc>
              <a:spcBef>
                <a:spcPts val="0"/>
              </a:spcBef>
              <a:spcAft>
                <a:spcPts val="0"/>
              </a:spcAft>
              <a:buNone/>
            </a:pPr>
            <a:r>
              <a:t/>
            </a:r>
            <a:endParaRPr b="0" sz="1550">
              <a:solidFill>
                <a:srgbClr val="111111"/>
              </a:solidFill>
              <a:latin typeface="Arial"/>
              <a:ea typeface="Arial"/>
              <a:cs typeface="Arial"/>
              <a:sym typeface="Arial"/>
            </a:endParaRPr>
          </a:p>
          <a:p>
            <a:pPr indent="0" lvl="0" marL="0" rtl="0" algn="just">
              <a:lnSpc>
                <a:spcPct val="115000"/>
              </a:lnSpc>
              <a:spcBef>
                <a:spcPts val="2100"/>
              </a:spcBef>
              <a:spcAft>
                <a:spcPts val="2100"/>
              </a:spcAft>
              <a:buClr>
                <a:schemeClr val="dk1"/>
              </a:buClr>
              <a:buSzPts val="1100"/>
              <a:buFont typeface="Arial"/>
              <a:buNone/>
            </a:pPr>
            <a:r>
              <a:t/>
            </a:r>
            <a:endParaRPr b="0" sz="1350">
              <a:solidFill>
                <a:srgbClr val="111111"/>
              </a:solidFill>
              <a:latin typeface="Arial"/>
              <a:ea typeface="Arial"/>
              <a:cs typeface="Arial"/>
              <a:sym typeface="Arial"/>
            </a:endParaRPr>
          </a:p>
        </p:txBody>
      </p:sp>
      <p:pic>
        <p:nvPicPr>
          <p:cNvPr id="79" name="Google Shape;79;p11"/>
          <p:cNvPicPr preferRelativeResize="0"/>
          <p:nvPr/>
        </p:nvPicPr>
        <p:blipFill>
          <a:blip r:embed="rId3">
            <a:alphaModFix/>
          </a:blip>
          <a:stretch>
            <a:fillRect/>
          </a:stretch>
        </p:blipFill>
        <p:spPr>
          <a:xfrm>
            <a:off x="5956525" y="1147300"/>
            <a:ext cx="3040350" cy="171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2"/>
          <p:cNvSpPr txBox="1"/>
          <p:nvPr>
            <p:ph type="title"/>
          </p:nvPr>
        </p:nvSpPr>
        <p:spPr>
          <a:xfrm>
            <a:off x="399379" y="473857"/>
            <a:ext cx="8214600" cy="13212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0"/>
              </a:spcAft>
              <a:buNone/>
            </a:pPr>
            <a:r>
              <a:rPr lang="en-US"/>
              <a:t>Debt</a:t>
            </a:r>
            <a:r>
              <a:rPr b="0" lang="en-US" sz="1300">
                <a:solidFill>
                  <a:srgbClr val="111111"/>
                </a:solidFill>
                <a:highlight>
                  <a:srgbClr val="FFFFFF"/>
                </a:highlight>
                <a:latin typeface="Arial"/>
                <a:ea typeface="Arial"/>
                <a:cs typeface="Arial"/>
                <a:sym typeface="Arial"/>
              </a:rPr>
              <a:t> </a:t>
            </a:r>
            <a:r>
              <a:rPr b="0" lang="en-US" sz="1300">
                <a:solidFill>
                  <a:srgbClr val="111111"/>
                </a:solidFill>
                <a:highlight>
                  <a:srgbClr val="FFFFFF"/>
                </a:highlight>
                <a:latin typeface="Arial"/>
                <a:ea typeface="Arial"/>
                <a:cs typeface="Arial"/>
                <a:sym typeface="Arial"/>
              </a:rPr>
              <a:t> </a:t>
            </a:r>
            <a:r>
              <a:rPr lang="en-US"/>
              <a:t>Securities</a:t>
            </a:r>
            <a:endParaRPr b="0" sz="1300">
              <a:solidFill>
                <a:srgbClr val="111111"/>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85" name="Google Shape;85;p12"/>
          <p:cNvSpPr txBox="1"/>
          <p:nvPr>
            <p:ph idx="1" type="body"/>
          </p:nvPr>
        </p:nvSpPr>
        <p:spPr>
          <a:xfrm>
            <a:off x="399375" y="1147300"/>
            <a:ext cx="5360700" cy="3504000"/>
          </a:xfrm>
          <a:prstGeom prst="rect">
            <a:avLst/>
          </a:prstGeom>
        </p:spPr>
        <p:txBody>
          <a:bodyPr anchorCtr="0" anchor="t" bIns="0" lIns="0" spcFirstLastPara="1" rIns="0" wrap="square" tIns="0">
            <a:spAutoFit/>
          </a:bodyPr>
          <a:lstStyle/>
          <a:p>
            <a:pPr indent="-339725" lvl="0" marL="457200" rtl="0" algn="l">
              <a:lnSpc>
                <a:spcPct val="115000"/>
              </a:lnSpc>
              <a:spcBef>
                <a:spcPts val="0"/>
              </a:spcBef>
              <a:spcAft>
                <a:spcPts val="0"/>
              </a:spcAft>
              <a:buClr>
                <a:srgbClr val="111111"/>
              </a:buClr>
              <a:buSzPts val="1750"/>
              <a:buChar char="●"/>
            </a:pPr>
            <a:r>
              <a:rPr b="0" lang="en-US" sz="1750">
                <a:solidFill>
                  <a:srgbClr val="111111"/>
                </a:solidFill>
                <a:highlight>
                  <a:srgbClr val="FFFFFF"/>
                </a:highlight>
                <a:latin typeface="Arial"/>
                <a:ea typeface="Arial"/>
                <a:cs typeface="Arial"/>
                <a:sym typeface="Arial"/>
              </a:rPr>
              <a:t>Borrowed money that must be repaid, with terms: size of the loan, interest rate, and maturity or renewal date</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Char char="●"/>
            </a:pPr>
            <a:r>
              <a:rPr b="0" lang="en-US" sz="1750">
                <a:solidFill>
                  <a:srgbClr val="111111"/>
                </a:solidFill>
                <a:highlight>
                  <a:srgbClr val="FFFFFF"/>
                </a:highlight>
                <a:latin typeface="Arial"/>
                <a:ea typeface="Arial"/>
                <a:cs typeface="Arial"/>
                <a:sym typeface="Arial"/>
              </a:rPr>
              <a:t>Example:</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Government and corporate bonds, notes</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Holders: </a:t>
            </a:r>
            <a:endParaRPr b="0" sz="1750">
              <a:solidFill>
                <a:srgbClr val="111111"/>
              </a:solidFill>
              <a:highlight>
                <a:srgbClr val="FFFFFF"/>
              </a:highlight>
              <a:latin typeface="Arial"/>
              <a:ea typeface="Arial"/>
              <a:cs typeface="Arial"/>
              <a:sym typeface="Arial"/>
            </a:endParaRPr>
          </a:p>
          <a:p>
            <a:pPr indent="-327025" lvl="0" marL="457200" rtl="0" algn="l">
              <a:lnSpc>
                <a:spcPct val="115000"/>
              </a:lnSpc>
              <a:spcBef>
                <a:spcPts val="0"/>
              </a:spcBef>
              <a:spcAft>
                <a:spcPts val="0"/>
              </a:spcAft>
              <a:buSzPts val="1550"/>
              <a:buFont typeface="Arial"/>
              <a:buChar char="-"/>
            </a:pPr>
            <a:r>
              <a:rPr b="0" lang="en-US" sz="1750">
                <a:solidFill>
                  <a:srgbClr val="111111"/>
                </a:solidFill>
                <a:highlight>
                  <a:srgbClr val="FFFFFF"/>
                </a:highlight>
                <a:latin typeface="Arial"/>
                <a:ea typeface="Arial"/>
                <a:cs typeface="Arial"/>
                <a:sym typeface="Arial"/>
              </a:rPr>
              <a:t>Regular payment of interest and repayment of principal </a:t>
            </a:r>
            <a:endParaRPr b="0" sz="1750">
              <a:solidFill>
                <a:srgbClr val="111111"/>
              </a:solidFill>
              <a:highlight>
                <a:srgbClr val="FFFFFF"/>
              </a:highlight>
              <a:latin typeface="Arial"/>
              <a:ea typeface="Arial"/>
              <a:cs typeface="Arial"/>
              <a:sym typeface="Arial"/>
            </a:endParaRPr>
          </a:p>
          <a:p>
            <a:pPr indent="-327025" lvl="0" marL="457200" rtl="0" algn="l">
              <a:lnSpc>
                <a:spcPct val="115000"/>
              </a:lnSpc>
              <a:spcBef>
                <a:spcPts val="0"/>
              </a:spcBef>
              <a:spcAft>
                <a:spcPts val="0"/>
              </a:spcAft>
              <a:buSzPts val="1550"/>
              <a:buFont typeface="Arial"/>
              <a:buChar char="-"/>
            </a:pPr>
            <a:r>
              <a:rPr b="0" lang="en-US" sz="1750">
                <a:solidFill>
                  <a:srgbClr val="111111"/>
                </a:solidFill>
                <a:highlight>
                  <a:srgbClr val="FFFFFF"/>
                </a:highlight>
                <a:latin typeface="Arial"/>
                <a:ea typeface="Arial"/>
                <a:cs typeface="Arial"/>
                <a:sym typeface="Arial"/>
              </a:rPr>
              <a:t>Not include voting rights</a:t>
            </a:r>
            <a:endParaRPr b="0" sz="1750">
              <a:solidFill>
                <a:srgbClr val="111111"/>
              </a:solidFill>
              <a:highlight>
                <a:srgbClr val="FFFFFF"/>
              </a:highlight>
              <a:latin typeface="Arial"/>
              <a:ea typeface="Arial"/>
              <a:cs typeface="Arial"/>
              <a:sym typeface="Arial"/>
            </a:endParaRPr>
          </a:p>
          <a:p>
            <a:pPr indent="0" lvl="0" marL="457200" rtl="0" algn="just">
              <a:lnSpc>
                <a:spcPct val="115000"/>
              </a:lnSpc>
              <a:spcBef>
                <a:spcPts val="0"/>
              </a:spcBef>
              <a:spcAft>
                <a:spcPts val="0"/>
              </a:spcAft>
              <a:buNone/>
            </a:pPr>
            <a:r>
              <a:t/>
            </a:r>
            <a:endParaRPr b="0" sz="1350">
              <a:solidFill>
                <a:srgbClr val="111111"/>
              </a:solidFill>
              <a:latin typeface="Arial"/>
              <a:ea typeface="Arial"/>
              <a:cs typeface="Arial"/>
              <a:sym typeface="Arial"/>
            </a:endParaRPr>
          </a:p>
          <a:p>
            <a:pPr indent="0" lvl="0" marL="0" rtl="0" algn="just">
              <a:lnSpc>
                <a:spcPct val="115000"/>
              </a:lnSpc>
              <a:spcBef>
                <a:spcPts val="2100"/>
              </a:spcBef>
              <a:spcAft>
                <a:spcPts val="2100"/>
              </a:spcAft>
              <a:buClr>
                <a:schemeClr val="dk1"/>
              </a:buClr>
              <a:buSzPts val="1100"/>
              <a:buFont typeface="Arial"/>
              <a:buNone/>
            </a:pPr>
            <a:r>
              <a:t/>
            </a:r>
            <a:endParaRPr b="0" sz="1350">
              <a:solidFill>
                <a:srgbClr val="111111"/>
              </a:solidFill>
              <a:latin typeface="Arial"/>
              <a:ea typeface="Arial"/>
              <a:cs typeface="Arial"/>
              <a:sym typeface="Arial"/>
            </a:endParaRPr>
          </a:p>
        </p:txBody>
      </p:sp>
      <p:pic>
        <p:nvPicPr>
          <p:cNvPr id="86" name="Google Shape;86;p12"/>
          <p:cNvPicPr preferRelativeResize="0"/>
          <p:nvPr/>
        </p:nvPicPr>
        <p:blipFill>
          <a:blip r:embed="rId3">
            <a:alphaModFix/>
          </a:blip>
          <a:stretch>
            <a:fillRect/>
          </a:stretch>
        </p:blipFill>
        <p:spPr>
          <a:xfrm>
            <a:off x="5999475" y="1147299"/>
            <a:ext cx="3079125" cy="14685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3"/>
          <p:cNvSpPr txBox="1"/>
          <p:nvPr>
            <p:ph type="title"/>
          </p:nvPr>
        </p:nvSpPr>
        <p:spPr>
          <a:xfrm>
            <a:off x="399379" y="473857"/>
            <a:ext cx="8214600" cy="13212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0"/>
              </a:spcAft>
              <a:buNone/>
            </a:pPr>
            <a:r>
              <a:rPr lang="en-US"/>
              <a:t>Hybrid</a:t>
            </a:r>
            <a:r>
              <a:rPr b="0" lang="en-US" sz="1300">
                <a:solidFill>
                  <a:srgbClr val="111111"/>
                </a:solidFill>
                <a:highlight>
                  <a:srgbClr val="FFFFFF"/>
                </a:highlight>
                <a:latin typeface="Arial"/>
                <a:ea typeface="Arial"/>
                <a:cs typeface="Arial"/>
                <a:sym typeface="Arial"/>
              </a:rPr>
              <a:t> </a:t>
            </a:r>
            <a:r>
              <a:rPr lang="en-US"/>
              <a:t>Securities</a:t>
            </a:r>
            <a:endParaRPr b="0" sz="1300">
              <a:solidFill>
                <a:srgbClr val="111111"/>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92" name="Google Shape;92;p13"/>
          <p:cNvSpPr txBox="1"/>
          <p:nvPr>
            <p:ph idx="1" type="body"/>
          </p:nvPr>
        </p:nvSpPr>
        <p:spPr>
          <a:xfrm>
            <a:off x="399375" y="1147300"/>
            <a:ext cx="8303700" cy="3977400"/>
          </a:xfrm>
          <a:prstGeom prst="rect">
            <a:avLst/>
          </a:prstGeom>
        </p:spPr>
        <p:txBody>
          <a:bodyPr anchorCtr="0" anchor="t" bIns="0" lIns="0" spcFirstLastPara="1" rIns="0" wrap="square" tIns="0">
            <a:spAutoFit/>
          </a:bodyPr>
          <a:lstStyle/>
          <a:p>
            <a:pPr indent="0" lvl="0" marL="457200" rtl="0" algn="l">
              <a:lnSpc>
                <a:spcPct val="115000"/>
              </a:lnSpc>
              <a:spcBef>
                <a:spcPts val="0"/>
              </a:spcBef>
              <a:spcAft>
                <a:spcPts val="0"/>
              </a:spcAft>
              <a:buNone/>
            </a:pPr>
            <a:r>
              <a:t/>
            </a:r>
            <a:endParaRPr b="0" sz="1550">
              <a:solidFill>
                <a:srgbClr val="111111"/>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t/>
            </a:r>
            <a:endParaRPr b="0" sz="1550">
              <a:solidFill>
                <a:srgbClr val="111111"/>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t/>
            </a:r>
            <a:endParaRPr b="0" sz="1550">
              <a:solidFill>
                <a:srgbClr val="111111"/>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t/>
            </a:r>
            <a:endParaRPr b="0" sz="1550">
              <a:solidFill>
                <a:srgbClr val="111111"/>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t/>
            </a:r>
            <a:endParaRPr b="0" sz="1550">
              <a:solidFill>
                <a:srgbClr val="111111"/>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t/>
            </a:r>
            <a:endParaRPr b="0" sz="15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Examples: </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Convertible bonds: Bonds that can be converted into shares of common stock in the issuing company</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Preference shares: Company stocks whose payments of interest, dividends, or other returns of capital can be prioritized over those of other stockholders</a:t>
            </a:r>
            <a:endParaRPr b="0" sz="1750">
              <a:solidFill>
                <a:srgbClr val="111111"/>
              </a:solidFill>
              <a:highlight>
                <a:srgbClr val="FFFFFF"/>
              </a:highlight>
              <a:latin typeface="Arial"/>
              <a:ea typeface="Arial"/>
              <a:cs typeface="Arial"/>
              <a:sym typeface="Arial"/>
            </a:endParaRPr>
          </a:p>
          <a:p>
            <a:pPr indent="0" lvl="0" marL="457200" rtl="0" algn="just">
              <a:lnSpc>
                <a:spcPct val="115000"/>
              </a:lnSpc>
              <a:spcBef>
                <a:spcPts val="0"/>
              </a:spcBef>
              <a:spcAft>
                <a:spcPts val="0"/>
              </a:spcAft>
              <a:buNone/>
            </a:pPr>
            <a:r>
              <a:t/>
            </a:r>
            <a:endParaRPr b="0" sz="1550">
              <a:solidFill>
                <a:srgbClr val="111111"/>
              </a:solidFill>
              <a:latin typeface="Arial"/>
              <a:ea typeface="Arial"/>
              <a:cs typeface="Arial"/>
              <a:sym typeface="Arial"/>
            </a:endParaRPr>
          </a:p>
          <a:p>
            <a:pPr indent="0" lvl="0" marL="0" rtl="0" algn="just">
              <a:lnSpc>
                <a:spcPct val="115000"/>
              </a:lnSpc>
              <a:spcBef>
                <a:spcPts val="2100"/>
              </a:spcBef>
              <a:spcAft>
                <a:spcPts val="2100"/>
              </a:spcAft>
              <a:buClr>
                <a:schemeClr val="dk1"/>
              </a:buClr>
              <a:buSzPts val="1100"/>
              <a:buFont typeface="Arial"/>
              <a:buNone/>
            </a:pPr>
            <a:r>
              <a:t/>
            </a:r>
            <a:endParaRPr b="0" sz="1550">
              <a:solidFill>
                <a:srgbClr val="111111"/>
              </a:solidFill>
              <a:latin typeface="Arial"/>
              <a:ea typeface="Arial"/>
              <a:cs typeface="Arial"/>
              <a:sym typeface="Arial"/>
            </a:endParaRPr>
          </a:p>
        </p:txBody>
      </p:sp>
      <p:pic>
        <p:nvPicPr>
          <p:cNvPr id="93" name="Google Shape;93;p13"/>
          <p:cNvPicPr preferRelativeResize="0"/>
          <p:nvPr/>
        </p:nvPicPr>
        <p:blipFill>
          <a:blip r:embed="rId3">
            <a:alphaModFix/>
          </a:blip>
          <a:stretch>
            <a:fillRect/>
          </a:stretch>
        </p:blipFill>
        <p:spPr>
          <a:xfrm>
            <a:off x="2264527" y="1147300"/>
            <a:ext cx="4247700" cy="1490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ph type="title"/>
          </p:nvPr>
        </p:nvSpPr>
        <p:spPr>
          <a:xfrm>
            <a:off x="399379" y="473857"/>
            <a:ext cx="8214600" cy="1321200"/>
          </a:xfrm>
          <a:prstGeom prst="rect">
            <a:avLst/>
          </a:prstGeom>
        </p:spPr>
        <p:txBody>
          <a:bodyPr anchorCtr="0" anchor="t" bIns="0" lIns="0" spcFirstLastPara="1" rIns="0" wrap="square" tIns="0">
            <a:spAutoFit/>
          </a:bodyPr>
          <a:lstStyle/>
          <a:p>
            <a:pPr indent="0" lvl="0" marL="0" rtl="0" algn="l">
              <a:lnSpc>
                <a:spcPct val="150000"/>
              </a:lnSpc>
              <a:spcBef>
                <a:spcPts val="0"/>
              </a:spcBef>
              <a:spcAft>
                <a:spcPts val="0"/>
              </a:spcAft>
              <a:buNone/>
            </a:pPr>
            <a:r>
              <a:rPr lang="en-US"/>
              <a:t>Derivative</a:t>
            </a:r>
            <a:r>
              <a:rPr b="0" lang="en-US" sz="1300">
                <a:solidFill>
                  <a:srgbClr val="111111"/>
                </a:solidFill>
                <a:highlight>
                  <a:srgbClr val="FFFFFF"/>
                </a:highlight>
                <a:latin typeface="Arial"/>
                <a:ea typeface="Arial"/>
                <a:cs typeface="Arial"/>
                <a:sym typeface="Arial"/>
              </a:rPr>
              <a:t> </a:t>
            </a:r>
            <a:r>
              <a:rPr b="0" lang="en-US" sz="1300">
                <a:solidFill>
                  <a:srgbClr val="111111"/>
                </a:solidFill>
                <a:highlight>
                  <a:srgbClr val="FFFFFF"/>
                </a:highlight>
                <a:latin typeface="Arial"/>
                <a:ea typeface="Arial"/>
                <a:cs typeface="Arial"/>
                <a:sym typeface="Arial"/>
              </a:rPr>
              <a:t> </a:t>
            </a:r>
            <a:r>
              <a:rPr lang="en-US"/>
              <a:t>Securities</a:t>
            </a:r>
            <a:endParaRPr b="0" sz="1300">
              <a:solidFill>
                <a:srgbClr val="111111"/>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99" name="Google Shape;99;p14"/>
          <p:cNvSpPr txBox="1"/>
          <p:nvPr>
            <p:ph idx="1" type="body"/>
          </p:nvPr>
        </p:nvSpPr>
        <p:spPr>
          <a:xfrm>
            <a:off x="399375" y="1147300"/>
            <a:ext cx="8303700" cy="3016800"/>
          </a:xfrm>
          <a:prstGeom prst="rect">
            <a:avLst/>
          </a:prstGeom>
        </p:spPr>
        <p:txBody>
          <a:bodyPr anchorCtr="0" anchor="t" bIns="0" lIns="0" spcFirstLastPara="1" rIns="0" wrap="square" tIns="0">
            <a:spAutoFit/>
          </a:bodyPr>
          <a:lstStyle/>
          <a:p>
            <a:pPr indent="-339725" lvl="0" marL="4572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Financial contract whose price is determined by the value of some underlying asset</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Example: </a:t>
            </a:r>
            <a:endParaRPr b="0" sz="1750">
              <a:solidFill>
                <a:srgbClr val="111111"/>
              </a:solidFill>
              <a:highlight>
                <a:srgbClr val="FFFFFF"/>
              </a:highlight>
              <a:latin typeface="Arial"/>
              <a:ea typeface="Arial"/>
              <a:cs typeface="Arial"/>
              <a:sym typeface="Arial"/>
            </a:endParaRPr>
          </a:p>
          <a:p>
            <a:pPr indent="-339725" lvl="0" marL="4572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Option: Financial contracts that grant the holder the right (but not the obligation) to buy or sell an underlying asset at a predetermined price in the future</a:t>
            </a:r>
            <a:endParaRPr b="0" sz="1750">
              <a:solidFill>
                <a:srgbClr val="111111"/>
              </a:solidFill>
              <a:highlight>
                <a:srgbClr val="FFFFFF"/>
              </a:highlight>
              <a:latin typeface="Arial"/>
              <a:ea typeface="Arial"/>
              <a:cs typeface="Arial"/>
              <a:sym typeface="Arial"/>
            </a:endParaRPr>
          </a:p>
          <a:p>
            <a:pPr indent="-339725" lvl="0" marL="9144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C</a:t>
            </a:r>
            <a:r>
              <a:rPr b="0" lang="en-US" sz="1750">
                <a:solidFill>
                  <a:srgbClr val="111111"/>
                </a:solidFill>
                <a:highlight>
                  <a:srgbClr val="FFFFFF"/>
                </a:highlight>
                <a:latin typeface="Arial"/>
                <a:ea typeface="Arial"/>
                <a:cs typeface="Arial"/>
                <a:sym typeface="Arial"/>
              </a:rPr>
              <a:t>all options, which gain value if the underlying asset appreciates, </a:t>
            </a:r>
            <a:endParaRPr b="0" sz="1750">
              <a:solidFill>
                <a:srgbClr val="111111"/>
              </a:solidFill>
              <a:highlight>
                <a:srgbClr val="FFFFFF"/>
              </a:highlight>
              <a:latin typeface="Arial"/>
              <a:ea typeface="Arial"/>
              <a:cs typeface="Arial"/>
              <a:sym typeface="Arial"/>
            </a:endParaRPr>
          </a:p>
          <a:p>
            <a:pPr indent="-339725" lvl="0" marL="914400" rtl="0" algn="l">
              <a:lnSpc>
                <a:spcPct val="115000"/>
              </a:lnSpc>
              <a:spcBef>
                <a:spcPts val="0"/>
              </a:spcBef>
              <a:spcAft>
                <a:spcPts val="0"/>
              </a:spcAft>
              <a:buClr>
                <a:srgbClr val="111111"/>
              </a:buClr>
              <a:buSzPts val="1750"/>
              <a:buFont typeface="Arial"/>
              <a:buChar char="-"/>
            </a:pPr>
            <a:r>
              <a:rPr b="0" lang="en-US" sz="1750">
                <a:solidFill>
                  <a:srgbClr val="111111"/>
                </a:solidFill>
                <a:highlight>
                  <a:srgbClr val="FFFFFF"/>
                </a:highlight>
                <a:latin typeface="Arial"/>
                <a:ea typeface="Arial"/>
                <a:cs typeface="Arial"/>
                <a:sym typeface="Arial"/>
              </a:rPr>
              <a:t>Put options, which gain value when the underlying asset loses value.</a:t>
            </a:r>
            <a:endParaRPr b="0" sz="1750">
              <a:solidFill>
                <a:srgbClr val="111111"/>
              </a:solidFill>
              <a:highlight>
                <a:srgbClr val="FFFFFF"/>
              </a:highlight>
              <a:latin typeface="Arial"/>
              <a:ea typeface="Arial"/>
              <a:cs typeface="Arial"/>
              <a:sym typeface="Arial"/>
            </a:endParaRPr>
          </a:p>
          <a:p>
            <a:pPr indent="0" lvl="0" marL="457200" rtl="0" algn="just">
              <a:lnSpc>
                <a:spcPct val="115000"/>
              </a:lnSpc>
              <a:spcBef>
                <a:spcPts val="0"/>
              </a:spcBef>
              <a:spcAft>
                <a:spcPts val="0"/>
              </a:spcAft>
              <a:buNone/>
            </a:pPr>
            <a:r>
              <a:t/>
            </a:r>
            <a:endParaRPr b="0" sz="1750">
              <a:solidFill>
                <a:srgbClr val="111111"/>
              </a:solidFill>
              <a:latin typeface="Arial"/>
              <a:ea typeface="Arial"/>
              <a:cs typeface="Arial"/>
              <a:sym typeface="Arial"/>
            </a:endParaRPr>
          </a:p>
          <a:p>
            <a:pPr indent="0" lvl="0" marL="0" rtl="0" algn="just">
              <a:lnSpc>
                <a:spcPct val="115000"/>
              </a:lnSpc>
              <a:spcBef>
                <a:spcPts val="2100"/>
              </a:spcBef>
              <a:spcAft>
                <a:spcPts val="2100"/>
              </a:spcAft>
              <a:buClr>
                <a:schemeClr val="dk1"/>
              </a:buClr>
              <a:buSzPts val="1100"/>
              <a:buFont typeface="Arial"/>
              <a:buNone/>
            </a:pPr>
            <a:r>
              <a:t/>
            </a:r>
            <a:endParaRPr b="0" sz="1750">
              <a:solidFill>
                <a:srgbClr val="111111"/>
              </a:solidFill>
              <a:latin typeface="Arial"/>
              <a:ea typeface="Arial"/>
              <a:cs typeface="Arial"/>
              <a:sym typeface="Arial"/>
            </a:endParaRPr>
          </a:p>
        </p:txBody>
      </p:sp>
      <p:pic>
        <p:nvPicPr>
          <p:cNvPr id="100" name="Google Shape;100;p14"/>
          <p:cNvPicPr preferRelativeResize="0"/>
          <p:nvPr/>
        </p:nvPicPr>
        <p:blipFill>
          <a:blip r:embed="rId3">
            <a:alphaModFix/>
          </a:blip>
          <a:stretch>
            <a:fillRect/>
          </a:stretch>
        </p:blipFill>
        <p:spPr>
          <a:xfrm>
            <a:off x="2150025" y="3426725"/>
            <a:ext cx="4544950" cy="1450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399379" y="473857"/>
            <a:ext cx="8214600" cy="1092000"/>
          </a:xfrm>
          <a:prstGeom prst="rect">
            <a:avLst/>
          </a:prstGeom>
        </p:spPr>
        <p:txBody>
          <a:bodyPr anchorCtr="0" anchor="t" bIns="0" lIns="0" spcFirstLastPara="1" rIns="0" wrap="square" tIns="0">
            <a:spAutoFit/>
          </a:bodyPr>
          <a:lstStyle/>
          <a:p>
            <a:pPr indent="0" lvl="0" marL="457200" rtl="0" algn="l">
              <a:lnSpc>
                <a:spcPct val="115000"/>
              </a:lnSpc>
              <a:spcBef>
                <a:spcPts val="0"/>
              </a:spcBef>
              <a:spcAft>
                <a:spcPts val="0"/>
              </a:spcAft>
              <a:buNone/>
            </a:pPr>
            <a:r>
              <a:rPr lang="en-US"/>
              <a:t>Option</a:t>
            </a:r>
            <a:endParaRPr b="0" sz="1300">
              <a:solidFill>
                <a:srgbClr val="111111"/>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06" name="Google Shape;106;p15"/>
          <p:cNvSpPr txBox="1"/>
          <p:nvPr>
            <p:ph idx="1" type="body"/>
          </p:nvPr>
        </p:nvSpPr>
        <p:spPr>
          <a:xfrm>
            <a:off x="399375" y="1147300"/>
            <a:ext cx="8303700" cy="3838800"/>
          </a:xfrm>
          <a:prstGeom prst="rect">
            <a:avLst/>
          </a:prstGeom>
        </p:spPr>
        <p:txBody>
          <a:bodyPr anchorCtr="0" anchor="t" bIns="0" lIns="0" spcFirstLastPara="1" rIns="0" wrap="square" tIns="0">
            <a:spAutoFit/>
          </a:bodyPr>
          <a:lstStyle/>
          <a:p>
            <a:pPr indent="-327025" lvl="0" marL="914400" rtl="0" algn="l">
              <a:lnSpc>
                <a:spcPct val="115000"/>
              </a:lnSpc>
              <a:spcBef>
                <a:spcPts val="1200"/>
              </a:spcBef>
              <a:spcAft>
                <a:spcPts val="0"/>
              </a:spcAft>
              <a:buClr>
                <a:srgbClr val="111111"/>
              </a:buClr>
              <a:buSzPts val="1550"/>
              <a:buChar char="-"/>
            </a:pPr>
            <a:r>
              <a:rPr b="0" lang="en-US" sz="1550">
                <a:solidFill>
                  <a:srgbClr val="111111"/>
                </a:solidFill>
                <a:highlight>
                  <a:srgbClr val="FFFFFF"/>
                </a:highlight>
                <a:latin typeface="Arial"/>
                <a:ea typeface="Arial"/>
                <a:cs typeface="Arial"/>
                <a:sym typeface="Arial"/>
              </a:rPr>
              <a:t>Suppose you are interested in the stock of Company XYZ, currently priced at $50 per share. Believing that the stock price may rise in the next three months, but acknowledging uncertainty, you decide to purchase a call option for risk management.</a:t>
            </a:r>
            <a:endParaRPr b="0" sz="1550">
              <a:solidFill>
                <a:srgbClr val="111111"/>
              </a:solidFill>
              <a:highlight>
                <a:srgbClr val="FFFFFF"/>
              </a:highlight>
              <a:latin typeface="Arial"/>
              <a:ea typeface="Arial"/>
              <a:cs typeface="Arial"/>
              <a:sym typeface="Arial"/>
            </a:endParaRPr>
          </a:p>
          <a:p>
            <a:pPr indent="-327025" lvl="0" marL="914400" rtl="0" algn="l">
              <a:lnSpc>
                <a:spcPct val="115000"/>
              </a:lnSpc>
              <a:spcBef>
                <a:spcPts val="0"/>
              </a:spcBef>
              <a:spcAft>
                <a:spcPts val="0"/>
              </a:spcAft>
              <a:buClr>
                <a:srgbClr val="111111"/>
              </a:buClr>
              <a:buSzPts val="1550"/>
              <a:buChar char="-"/>
            </a:pPr>
            <a:r>
              <a:rPr b="0" lang="en-US" sz="1550">
                <a:solidFill>
                  <a:srgbClr val="111111"/>
                </a:solidFill>
                <a:highlight>
                  <a:srgbClr val="FFFFFF"/>
                </a:highlight>
                <a:latin typeface="Arial"/>
                <a:ea typeface="Arial"/>
                <a:cs typeface="Arial"/>
                <a:sym typeface="Arial"/>
              </a:rPr>
              <a:t>You buy a three-month call option for XYZ Company with a strike price of $55, paying an option premium of $3.</a:t>
            </a:r>
            <a:endParaRPr b="0" sz="1550">
              <a:solidFill>
                <a:srgbClr val="111111"/>
              </a:solidFill>
              <a:highlight>
                <a:srgbClr val="FFFFFF"/>
              </a:highlight>
              <a:latin typeface="Arial"/>
              <a:ea typeface="Arial"/>
              <a:cs typeface="Arial"/>
              <a:sym typeface="Arial"/>
            </a:endParaRPr>
          </a:p>
          <a:p>
            <a:pPr indent="0" lvl="0" marL="914400" rtl="0" algn="l">
              <a:lnSpc>
                <a:spcPct val="115000"/>
              </a:lnSpc>
              <a:spcBef>
                <a:spcPts val="1200"/>
              </a:spcBef>
              <a:spcAft>
                <a:spcPts val="0"/>
              </a:spcAft>
              <a:buNone/>
            </a:pPr>
            <a:r>
              <a:t/>
            </a:r>
            <a:endParaRPr b="0" sz="1550">
              <a:solidFill>
                <a:srgbClr val="111111"/>
              </a:solidFill>
              <a:highlight>
                <a:srgbClr val="FFFFFF"/>
              </a:highlight>
              <a:latin typeface="Arial"/>
              <a:ea typeface="Arial"/>
              <a:cs typeface="Arial"/>
              <a:sym typeface="Arial"/>
            </a:endParaRPr>
          </a:p>
          <a:p>
            <a:pPr indent="-327025" lvl="0" marL="457200" rtl="0" algn="l">
              <a:lnSpc>
                <a:spcPct val="115000"/>
              </a:lnSpc>
              <a:spcBef>
                <a:spcPts val="1200"/>
              </a:spcBef>
              <a:spcAft>
                <a:spcPts val="0"/>
              </a:spcAft>
              <a:buClr>
                <a:srgbClr val="111111"/>
              </a:buClr>
              <a:buSzPts val="1550"/>
              <a:buFont typeface="Arial"/>
              <a:buChar char="-"/>
            </a:pPr>
            <a:r>
              <a:rPr b="0" lang="en-US" sz="1550">
                <a:solidFill>
                  <a:srgbClr val="111111"/>
                </a:solidFill>
                <a:highlight>
                  <a:srgbClr val="FFFFFF"/>
                </a:highlight>
                <a:latin typeface="Arial"/>
                <a:ea typeface="Arial"/>
                <a:cs typeface="Arial"/>
                <a:sym typeface="Arial"/>
              </a:rPr>
              <a:t>Now, there are two possible scenarios:</a:t>
            </a:r>
            <a:endParaRPr b="0" sz="1550">
              <a:solidFill>
                <a:srgbClr val="111111"/>
              </a:solidFill>
              <a:highlight>
                <a:srgbClr val="FFFFFF"/>
              </a:highlight>
              <a:latin typeface="Arial"/>
              <a:ea typeface="Arial"/>
              <a:cs typeface="Arial"/>
              <a:sym typeface="Arial"/>
            </a:endParaRPr>
          </a:p>
          <a:p>
            <a:pPr indent="0" lvl="0" marL="914400" rtl="0" algn="l">
              <a:lnSpc>
                <a:spcPct val="115000"/>
              </a:lnSpc>
              <a:spcBef>
                <a:spcPts val="0"/>
              </a:spcBef>
              <a:spcAft>
                <a:spcPts val="0"/>
              </a:spcAft>
              <a:buNone/>
            </a:pPr>
            <a:r>
              <a:rPr b="0" lang="en-US" sz="1550">
                <a:solidFill>
                  <a:srgbClr val="111111"/>
                </a:solidFill>
                <a:highlight>
                  <a:srgbClr val="FFFFFF"/>
                </a:highlight>
                <a:latin typeface="Arial"/>
                <a:ea typeface="Arial"/>
                <a:cs typeface="Arial"/>
                <a:sym typeface="Arial"/>
              </a:rPr>
              <a:t>1）Stock Price Rises </a:t>
            </a:r>
            <a:r>
              <a:rPr b="0" lang="en-US" sz="1550">
                <a:solidFill>
                  <a:srgbClr val="111111"/>
                </a:solidFill>
                <a:highlight>
                  <a:srgbClr val="FFFFFF"/>
                </a:highlight>
                <a:latin typeface="Arial"/>
                <a:ea typeface="Arial"/>
                <a:cs typeface="Arial"/>
                <a:sym typeface="Arial"/>
              </a:rPr>
              <a:t> to $60 - exercise your option - sell it on the market for $60 - profit of $5 per share - net profit is $2 per share</a:t>
            </a:r>
            <a:endParaRPr b="0" sz="1550">
              <a:solidFill>
                <a:srgbClr val="111111"/>
              </a:solidFill>
              <a:highlight>
                <a:srgbClr val="FFFFFF"/>
              </a:highlight>
              <a:latin typeface="Arial"/>
              <a:ea typeface="Arial"/>
              <a:cs typeface="Arial"/>
              <a:sym typeface="Arial"/>
            </a:endParaRPr>
          </a:p>
          <a:p>
            <a:pPr indent="0" lvl="0" marL="914400" rtl="0" algn="l">
              <a:lnSpc>
                <a:spcPct val="115000"/>
              </a:lnSpc>
              <a:spcBef>
                <a:spcPts val="0"/>
              </a:spcBef>
              <a:spcAft>
                <a:spcPts val="0"/>
              </a:spcAft>
              <a:buNone/>
            </a:pPr>
            <a:r>
              <a:rPr b="0" lang="en-US" sz="1550">
                <a:solidFill>
                  <a:srgbClr val="111111"/>
                </a:solidFill>
                <a:highlight>
                  <a:srgbClr val="FFFFFF"/>
                </a:highlight>
                <a:latin typeface="Arial"/>
                <a:ea typeface="Arial"/>
                <a:cs typeface="Arial"/>
                <a:sym typeface="Arial"/>
              </a:rPr>
              <a:t>2）</a:t>
            </a:r>
            <a:r>
              <a:rPr b="0" lang="en-US" sz="1550">
                <a:solidFill>
                  <a:srgbClr val="111111"/>
                </a:solidFill>
                <a:highlight>
                  <a:srgbClr val="FFFFFF"/>
                </a:highlight>
                <a:latin typeface="Arial"/>
                <a:ea typeface="Arial"/>
                <a:cs typeface="Arial"/>
                <a:sym typeface="Arial"/>
              </a:rPr>
              <a:t>Stock Price Falls or Remains Flat - not to exercise your option - lose the $3 option premium paid</a:t>
            </a:r>
            <a:endParaRPr b="0" sz="1550">
              <a:solidFill>
                <a:srgbClr val="111111"/>
              </a:solidFill>
              <a:highlight>
                <a:srgbClr val="FFFFFF"/>
              </a:highlight>
              <a:latin typeface="Arial"/>
              <a:ea typeface="Arial"/>
              <a:cs typeface="Arial"/>
              <a:sym typeface="Arial"/>
            </a:endParaRPr>
          </a:p>
          <a:p>
            <a:pPr indent="0" lvl="0" marL="0" rtl="0" algn="just">
              <a:lnSpc>
                <a:spcPct val="115000"/>
              </a:lnSpc>
              <a:spcBef>
                <a:spcPts val="0"/>
              </a:spcBef>
              <a:spcAft>
                <a:spcPts val="2100"/>
              </a:spcAft>
              <a:buClr>
                <a:schemeClr val="dk1"/>
              </a:buClr>
              <a:buSzPts val="1100"/>
              <a:buFont typeface="Arial"/>
              <a:buNone/>
            </a:pPr>
            <a:r>
              <a:t/>
            </a:r>
            <a:endParaRPr b="0" sz="1550">
              <a:solidFill>
                <a:srgbClr val="11111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